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39"/>
  </p:notesMasterIdLst>
  <p:sldIdLst>
    <p:sldId id="256" r:id="rId4"/>
    <p:sldId id="400" r:id="rId5"/>
    <p:sldId id="401" r:id="rId6"/>
    <p:sldId id="314" r:id="rId7"/>
    <p:sldId id="402" r:id="rId8"/>
    <p:sldId id="403" r:id="rId9"/>
    <p:sldId id="373" r:id="rId10"/>
    <p:sldId id="404" r:id="rId11"/>
    <p:sldId id="377" r:id="rId12"/>
    <p:sldId id="374" r:id="rId13"/>
    <p:sldId id="375" r:id="rId14"/>
    <p:sldId id="399" r:id="rId15"/>
    <p:sldId id="328" r:id="rId16"/>
    <p:sldId id="381" r:id="rId17"/>
    <p:sldId id="405" r:id="rId18"/>
    <p:sldId id="380" r:id="rId19"/>
    <p:sldId id="384" r:id="rId20"/>
    <p:sldId id="385" r:id="rId21"/>
    <p:sldId id="406" r:id="rId22"/>
    <p:sldId id="382" r:id="rId23"/>
    <p:sldId id="388" r:id="rId24"/>
    <p:sldId id="386" r:id="rId25"/>
    <p:sldId id="389" r:id="rId26"/>
    <p:sldId id="391" r:id="rId27"/>
    <p:sldId id="390" r:id="rId28"/>
    <p:sldId id="407" r:id="rId29"/>
    <p:sldId id="408" r:id="rId30"/>
    <p:sldId id="409" r:id="rId31"/>
    <p:sldId id="410" r:id="rId32"/>
    <p:sldId id="411" r:id="rId33"/>
    <p:sldId id="412" r:id="rId34"/>
    <p:sldId id="413" r:id="rId35"/>
    <p:sldId id="414" r:id="rId36"/>
    <p:sldId id="415" r:id="rId37"/>
    <p:sldId id="4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orelli" initials="a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1B34"/>
    <a:srgbClr val="4E88C7"/>
    <a:srgbClr val="A6A6A6"/>
    <a:srgbClr val="4DB848"/>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85714" autoAdjust="0"/>
  </p:normalViewPr>
  <p:slideViewPr>
    <p:cSldViewPr snapToGrid="0">
      <p:cViewPr varScale="1">
        <p:scale>
          <a:sx n="57" d="100"/>
          <a:sy n="57" d="100"/>
        </p:scale>
        <p:origin x="1016" y="4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a:t>
            </a:fld>
            <a:endParaRPr lang="en-US"/>
          </a:p>
        </p:txBody>
      </p:sp>
    </p:spTree>
    <p:extLst>
      <p:ext uri="{BB962C8B-B14F-4D97-AF65-F5344CB8AC3E}">
        <p14:creationId xmlns:p14="http://schemas.microsoft.com/office/powerpoint/2010/main" val="78942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26</a:t>
            </a:fld>
            <a:endParaRPr lang="en-US"/>
          </a:p>
        </p:txBody>
      </p:sp>
    </p:spTree>
    <p:extLst>
      <p:ext uri="{BB962C8B-B14F-4D97-AF65-F5344CB8AC3E}">
        <p14:creationId xmlns:p14="http://schemas.microsoft.com/office/powerpoint/2010/main" val="1505798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27</a:t>
            </a:fld>
            <a:endParaRPr lang="en-US"/>
          </a:p>
        </p:txBody>
      </p:sp>
    </p:spTree>
    <p:extLst>
      <p:ext uri="{BB962C8B-B14F-4D97-AF65-F5344CB8AC3E}">
        <p14:creationId xmlns:p14="http://schemas.microsoft.com/office/powerpoint/2010/main" val="837415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28</a:t>
            </a:fld>
            <a:endParaRPr lang="en-US"/>
          </a:p>
        </p:txBody>
      </p:sp>
    </p:spTree>
    <p:extLst>
      <p:ext uri="{BB962C8B-B14F-4D97-AF65-F5344CB8AC3E}">
        <p14:creationId xmlns:p14="http://schemas.microsoft.com/office/powerpoint/2010/main" val="179130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31</a:t>
            </a:fld>
            <a:endParaRPr lang="en-US"/>
          </a:p>
        </p:txBody>
      </p:sp>
    </p:spTree>
    <p:extLst>
      <p:ext uri="{BB962C8B-B14F-4D97-AF65-F5344CB8AC3E}">
        <p14:creationId xmlns:p14="http://schemas.microsoft.com/office/powerpoint/2010/main" val="539693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32</a:t>
            </a:fld>
            <a:endParaRPr lang="en-US"/>
          </a:p>
        </p:txBody>
      </p:sp>
    </p:spTree>
    <p:extLst>
      <p:ext uri="{BB962C8B-B14F-4D97-AF65-F5344CB8AC3E}">
        <p14:creationId xmlns:p14="http://schemas.microsoft.com/office/powerpoint/2010/main" val="1736806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a:t>
            </a:fld>
            <a:endParaRPr lang="en-US"/>
          </a:p>
        </p:txBody>
      </p:sp>
    </p:spTree>
    <p:extLst>
      <p:ext uri="{BB962C8B-B14F-4D97-AF65-F5344CB8AC3E}">
        <p14:creationId xmlns:p14="http://schemas.microsoft.com/office/powerpoint/2010/main" val="144063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7</a:t>
            </a:fld>
            <a:endParaRPr lang="en-US"/>
          </a:p>
        </p:txBody>
      </p:sp>
    </p:spTree>
    <p:extLst>
      <p:ext uri="{BB962C8B-B14F-4D97-AF65-F5344CB8AC3E}">
        <p14:creationId xmlns:p14="http://schemas.microsoft.com/office/powerpoint/2010/main" val="367868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9</a:t>
            </a:fld>
            <a:endParaRPr lang="en-US"/>
          </a:p>
        </p:txBody>
      </p:sp>
    </p:spTree>
    <p:extLst>
      <p:ext uri="{BB962C8B-B14F-4D97-AF65-F5344CB8AC3E}">
        <p14:creationId xmlns:p14="http://schemas.microsoft.com/office/powerpoint/2010/main" val="50195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10</a:t>
            </a:fld>
            <a:endParaRPr lang="en-US"/>
          </a:p>
        </p:txBody>
      </p:sp>
    </p:spTree>
    <p:extLst>
      <p:ext uri="{BB962C8B-B14F-4D97-AF65-F5344CB8AC3E}">
        <p14:creationId xmlns:p14="http://schemas.microsoft.com/office/powerpoint/2010/main" val="3506733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11</a:t>
            </a:fld>
            <a:endParaRPr lang="en-US"/>
          </a:p>
        </p:txBody>
      </p:sp>
    </p:spTree>
    <p:extLst>
      <p:ext uri="{BB962C8B-B14F-4D97-AF65-F5344CB8AC3E}">
        <p14:creationId xmlns:p14="http://schemas.microsoft.com/office/powerpoint/2010/main" val="216374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Dask</a:t>
            </a:r>
            <a:r>
              <a:rPr lang="en-US" dirty="0"/>
              <a:t> </a:t>
            </a:r>
            <a:r>
              <a:rPr lang="en-US" dirty="0" err="1"/>
              <a:t>dataframe</a:t>
            </a:r>
            <a:r>
              <a:rPr lang="en-US" dirty="0"/>
              <a:t> is made from smaller panda </a:t>
            </a:r>
            <a:r>
              <a:rPr lang="en-US" dirty="0" err="1"/>
              <a:t>dataframes</a:t>
            </a:r>
            <a:br>
              <a:rPr lang="en-US" dirty="0"/>
            </a:br>
            <a:r>
              <a:rPr lang="en-US" dirty="0" err="1"/>
              <a:t>Dask</a:t>
            </a:r>
            <a:r>
              <a:rPr lang="en-US" baseline="0" dirty="0"/>
              <a:t> arrays is made from smaller </a:t>
            </a:r>
            <a:r>
              <a:rPr lang="en-US" baseline="0" dirty="0" err="1"/>
              <a:t>numpy</a:t>
            </a:r>
            <a:r>
              <a:rPr lang="en-US" baseline="0" dirty="0"/>
              <a:t> arrays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Syntactially</a:t>
            </a:r>
            <a:r>
              <a:rPr lang="en-US" baseline="0" dirty="0"/>
              <a:t> similar to pandas, </a:t>
            </a:r>
            <a:r>
              <a:rPr lang="en-US" baseline="0" dirty="0" err="1"/>
              <a:t>scikit</a:t>
            </a:r>
            <a:r>
              <a:rPr lang="en-US" baseline="0" dirty="0"/>
              <a:t>-learn, </a:t>
            </a:r>
            <a:r>
              <a:rPr lang="en-US" baseline="0" dirty="0" err="1"/>
              <a:t>numpy</a:t>
            </a:r>
            <a:r>
              <a:rPr lang="en-US" baseline="0" dirty="0"/>
              <a:t> </a:t>
            </a:r>
            <a:r>
              <a:rPr lang="en-US" baseline="0" dirty="0" err="1"/>
              <a:t>etc</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Easy</a:t>
            </a:r>
            <a:r>
              <a:rPr lang="en-US" baseline="0" dirty="0"/>
              <a:t> </a:t>
            </a:r>
            <a:r>
              <a:rPr lang="en-US" dirty="0"/>
              <a:t>for users to prototype tasks on their local machines and seamlessly submit those tasks to a cluster when needed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Dask</a:t>
            </a:r>
            <a:r>
              <a:rPr lang="en-US" dirty="0"/>
              <a:t> also supports interfacing with popular cluster resource</a:t>
            </a:r>
            <a:r>
              <a:rPr lang="en-US" baseline="0" dirty="0"/>
              <a:t> managers such as </a:t>
            </a:r>
            <a:r>
              <a:rPr lang="en-US" baseline="0" dirty="0" err="1"/>
              <a:t>Kupernetes</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Delayed can be used to </a:t>
            </a:r>
            <a:r>
              <a:rPr lang="en-US" baseline="0" dirty="0" err="1"/>
              <a:t>parallize</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pip or </a:t>
            </a:r>
            <a:r>
              <a:rPr lang="en-US" baseline="0" dirty="0" err="1"/>
              <a:t>conda</a:t>
            </a:r>
            <a:r>
              <a:rPr lang="en-US" baseline="0" dirty="0"/>
              <a:t> install </a:t>
            </a:r>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12</a:t>
            </a:fld>
            <a:endParaRPr lang="en-US"/>
          </a:p>
        </p:txBody>
      </p:sp>
    </p:spTree>
    <p:extLst>
      <p:ext uri="{BB962C8B-B14F-4D97-AF65-F5344CB8AC3E}">
        <p14:creationId xmlns:p14="http://schemas.microsoft.com/office/powerpoint/2010/main" val="195006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15</a:t>
            </a:fld>
            <a:endParaRPr lang="en-US"/>
          </a:p>
        </p:txBody>
      </p:sp>
    </p:spTree>
    <p:extLst>
      <p:ext uri="{BB962C8B-B14F-4D97-AF65-F5344CB8AC3E}">
        <p14:creationId xmlns:p14="http://schemas.microsoft.com/office/powerpoint/2010/main" val="151364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19</a:t>
            </a:fld>
            <a:endParaRPr lang="en-US"/>
          </a:p>
        </p:txBody>
      </p:sp>
    </p:spTree>
    <p:extLst>
      <p:ext uri="{BB962C8B-B14F-4D97-AF65-F5344CB8AC3E}">
        <p14:creationId xmlns:p14="http://schemas.microsoft.com/office/powerpoint/2010/main" val="2129941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2/18/2020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660" r:id="rId16"/>
    <p:sldLayoutId id="2147483661" r:id="rId17"/>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svg"/><Relationship Id="rId7" Type="http://schemas.microsoft.com/office/2007/relationships/hdphoto" Target="../media/hdphoto2.wdp"/><Relationship Id="rId12"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3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svg"/><Relationship Id="rId10" Type="http://schemas.openxmlformats.org/officeDocument/2006/relationships/image" Target="../media/image16.svg"/><Relationship Id="rId4" Type="http://schemas.openxmlformats.org/officeDocument/2006/relationships/image" Target="../media/image11.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2" name="Title 1">
            <a:extLst>
              <a:ext uri="{FF2B5EF4-FFF2-40B4-BE49-F238E27FC236}">
                <a16:creationId xmlns:a16="http://schemas.microsoft.com/office/drawing/2014/main" id="{411CDA50-CF96-4EC0-B465-54F452A3A102}"/>
              </a:ext>
            </a:extLst>
          </p:cNvPr>
          <p:cNvSpPr>
            <a:spLocks noGrp="1"/>
          </p:cNvSpPr>
          <p:nvPr>
            <p:ph type="ctrTitle"/>
          </p:nvPr>
        </p:nvSpPr>
        <p:spPr>
          <a:xfrm>
            <a:off x="1245702" y="465779"/>
            <a:ext cx="9700591" cy="1388361"/>
          </a:xfrm>
        </p:spPr>
        <p:txBody>
          <a:bodyPr anchor="ctr">
            <a:noAutofit/>
          </a:bodyPr>
          <a:lstStyle/>
          <a:p>
            <a:r>
              <a:rPr lang="en-US" sz="4000" dirty="0">
                <a:latin typeface="Karla" panose="020F0502020204030204" pitchFamily="2" charset="0"/>
                <a:ea typeface="Futura" panose="02020800000000000000" pitchFamily="18" charset="0"/>
                <a:cs typeface="Futura" panose="02020800000000000000" pitchFamily="18" charset="0"/>
              </a:rPr>
              <a:t>Lecture 4: </a:t>
            </a:r>
            <a:r>
              <a:rPr lang="en-US" sz="4000" dirty="0" err="1">
                <a:latin typeface="Karla" panose="020F0502020204030204" pitchFamily="2" charset="0"/>
                <a:ea typeface="Futura" panose="02020800000000000000" pitchFamily="18" charset="0"/>
                <a:cs typeface="Futura" panose="02020800000000000000" pitchFamily="18" charset="0"/>
              </a:rPr>
              <a:t>Dask</a:t>
            </a:r>
            <a:endParaRPr lang="en-US" sz="4000" dirty="0">
              <a:latin typeface="Karla" panose="020F0502020204030204" pitchFamily="2" charset="0"/>
              <a:ea typeface="Futura" panose="02020800000000000000" pitchFamily="18" charset="0"/>
              <a:cs typeface="Futura" panose="02020800000000000000" pitchFamily="18" charset="0"/>
            </a:endParaRP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620436"/>
            <a:ext cx="8867355" cy="4052791"/>
          </a:xfrm>
        </p:spPr>
        <p:txBody>
          <a:bodyPr>
            <a:normAutofit/>
          </a:bodyPr>
          <a:lstStyle/>
          <a:p>
            <a:pPr>
              <a:spcAft>
                <a:spcPts val="600"/>
              </a:spcAft>
            </a:pPr>
            <a:r>
              <a:rPr lang="en-US" sz="2600" dirty="0"/>
              <a:t>1: Communications</a:t>
            </a:r>
          </a:p>
          <a:p>
            <a:pPr>
              <a:spcAft>
                <a:spcPts val="600"/>
              </a:spcAft>
            </a:pPr>
            <a:r>
              <a:rPr lang="en-US" sz="2600" dirty="0"/>
              <a:t>2: Motivations</a:t>
            </a:r>
          </a:p>
          <a:p>
            <a:pPr>
              <a:spcAft>
                <a:spcPts val="600"/>
              </a:spcAft>
            </a:pPr>
            <a:r>
              <a:rPr lang="en-US" sz="2600" b="1" dirty="0"/>
              <a:t>3: </a:t>
            </a:r>
            <a:r>
              <a:rPr lang="en-US" sz="2600" b="1" dirty="0" err="1"/>
              <a:t>Dask</a:t>
            </a:r>
            <a:r>
              <a:rPr lang="en-US" sz="2600" b="1" dirty="0"/>
              <a:t> API</a:t>
            </a:r>
          </a:p>
        </p:txBody>
      </p:sp>
    </p:spTree>
    <p:extLst>
      <p:ext uri="{BB962C8B-B14F-4D97-AF65-F5344CB8AC3E}">
        <p14:creationId xmlns:p14="http://schemas.microsoft.com/office/powerpoint/2010/main" val="170567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5016758"/>
          </a:xfrm>
          <a:prstGeom prst="rect">
            <a:avLst/>
          </a:prstGeom>
        </p:spPr>
        <p:txBody>
          <a:bodyPr wrap="square">
            <a:spAutoFit/>
          </a:bodyPr>
          <a:lstStyle/>
          <a:p>
            <a:r>
              <a:rPr lang="en-US" sz="2400" dirty="0">
                <a:latin typeface="Karla" pitchFamily="2" charset="0"/>
              </a:rPr>
              <a:t>What is </a:t>
            </a:r>
            <a:r>
              <a:rPr lang="en-US" sz="2400" b="1" dirty="0">
                <a:latin typeface="Karla" pitchFamily="2" charset="0"/>
              </a:rPr>
              <a:t>unique</a:t>
            </a:r>
            <a:r>
              <a:rPr lang="en-US" sz="2400" dirty="0">
                <a:latin typeface="Karla" pitchFamily="2" charset="0"/>
              </a:rPr>
              <a:t> about </a:t>
            </a:r>
            <a:r>
              <a:rPr lang="en-US" sz="2400" dirty="0" err="1">
                <a:latin typeface="Karla" pitchFamily="2" charset="0"/>
              </a:rPr>
              <a:t>Dask</a:t>
            </a:r>
            <a:r>
              <a:rPr lang="en-US" sz="2400" dirty="0">
                <a:latin typeface="Karla" pitchFamily="2" charset="0"/>
              </a:rPr>
              <a:t>: </a:t>
            </a:r>
          </a:p>
          <a:p>
            <a:endParaRPr lang="en-US" sz="2400" dirty="0">
              <a:latin typeface="Karla" pitchFamily="2" charset="0"/>
            </a:endParaRPr>
          </a:p>
          <a:p>
            <a:pPr marL="342900" indent="-342900">
              <a:buFont typeface="Arial" panose="020B0604020202020204" pitchFamily="34" charset="0"/>
              <a:buChar char="•"/>
            </a:pPr>
            <a:r>
              <a:rPr lang="en-US" sz="2400" dirty="0">
                <a:latin typeface="Karla" pitchFamily="2" charset="0"/>
              </a:rPr>
              <a:t>allow to </a:t>
            </a:r>
            <a:r>
              <a:rPr lang="en-US" sz="2400" b="1" dirty="0">
                <a:latin typeface="Karla" pitchFamily="2" charset="0"/>
              </a:rPr>
              <a:t>work with larger datasets </a:t>
            </a:r>
            <a:r>
              <a:rPr lang="en-US" sz="2400" dirty="0">
                <a:latin typeface="Karla" pitchFamily="2" charset="0"/>
              </a:rPr>
              <a:t>making it possible to parallelize computation (e.g. "simple" sorting and aggregating functions would otherwise spill on persistent memory).</a:t>
            </a:r>
          </a:p>
          <a:p>
            <a:pPr marL="342900" indent="-342900">
              <a:buFont typeface="Arial" panose="020B0604020202020204" pitchFamily="34" charset="0"/>
              <a:buChar char="•"/>
            </a:pPr>
            <a:r>
              <a:rPr lang="en-US" sz="2400" dirty="0">
                <a:latin typeface="Karla" pitchFamily="2" charset="0"/>
              </a:rPr>
              <a:t>it </a:t>
            </a:r>
            <a:r>
              <a:rPr lang="en-US" sz="2400" b="1" dirty="0">
                <a:latin typeface="Karla" pitchFamily="2" charset="0"/>
              </a:rPr>
              <a:t>simplify</a:t>
            </a:r>
            <a:r>
              <a:rPr lang="en-US" sz="2400" dirty="0">
                <a:latin typeface="Karla" pitchFamily="2" charset="0"/>
              </a:rPr>
              <a:t> the cost of using more complex </a:t>
            </a:r>
            <a:r>
              <a:rPr lang="en-US" sz="2400" b="1" dirty="0">
                <a:latin typeface="Karla" pitchFamily="2" charset="0"/>
              </a:rPr>
              <a:t>infrastructure</a:t>
            </a:r>
            <a:r>
              <a:rPr lang="en-US" sz="2400" dirty="0">
                <a:latin typeface="Karla" pitchFamily="2" charset="0"/>
              </a:rPr>
              <a:t>.</a:t>
            </a:r>
          </a:p>
          <a:p>
            <a:pPr marL="342900" indent="-342900">
              <a:buFont typeface="Arial" panose="020B0604020202020204" pitchFamily="34" charset="0"/>
              <a:buChar char="•"/>
            </a:pPr>
            <a:r>
              <a:rPr lang="en-US" sz="2400" dirty="0">
                <a:latin typeface="Karla" pitchFamily="2" charset="0"/>
              </a:rPr>
              <a:t>it is </a:t>
            </a:r>
            <a:r>
              <a:rPr lang="en-US" sz="2400" b="1" dirty="0">
                <a:latin typeface="Karla" pitchFamily="2" charset="0"/>
              </a:rPr>
              <a:t>easy to learn </a:t>
            </a:r>
            <a:r>
              <a:rPr lang="en-US" sz="2400" dirty="0">
                <a:latin typeface="Karla" pitchFamily="2" charset="0"/>
              </a:rPr>
              <a:t>for data scientists with a background in the Python (similar syntax) and flexible.</a:t>
            </a:r>
          </a:p>
          <a:p>
            <a:pPr marL="342900" indent="-342900">
              <a:buFont typeface="Arial" panose="020B0604020202020204" pitchFamily="34" charset="0"/>
              <a:buChar char="•"/>
            </a:pPr>
            <a:endParaRPr lang="en-US" sz="2400" dirty="0">
              <a:latin typeface="Karla" pitchFamily="2" charset="0"/>
            </a:endParaRPr>
          </a:p>
          <a:p>
            <a:pPr marL="342900" indent="-342900">
              <a:buFont typeface="Arial" panose="020B0604020202020204" pitchFamily="34" charset="0"/>
              <a:buChar char="•"/>
            </a:pPr>
            <a:endParaRPr lang="en-US" sz="2400" dirty="0">
              <a:latin typeface="Karla" pitchFamily="2" charset="0"/>
            </a:endParaRPr>
          </a:p>
          <a:p>
            <a:pPr marL="342900" indent="-342900">
              <a:buFont typeface="Arial" panose="020B0604020202020204" pitchFamily="34" charset="0"/>
              <a:buChar char="•"/>
            </a:pPr>
            <a:endParaRPr lang="en-US" sz="2400" dirty="0">
              <a:latin typeface="Karla" pitchFamily="2" charset="0"/>
            </a:endParaRPr>
          </a:p>
          <a:p>
            <a:pPr marL="342900" indent="-342900">
              <a:buFont typeface="Arial" panose="020B0604020202020204" pitchFamily="34" charset="0"/>
              <a:buChar char="•"/>
            </a:pPr>
            <a:endParaRPr lang="en-US" sz="2400" dirty="0">
              <a:latin typeface="Karla" pitchFamily="2" charset="0"/>
            </a:endParaRPr>
          </a:p>
          <a:p>
            <a:pPr algn="r"/>
            <a:endParaRPr lang="en-US" sz="1600" dirty="0">
              <a:latin typeface="Karla" pitchFamily="2" charset="0"/>
            </a:endParaRPr>
          </a:p>
          <a:p>
            <a:pPr algn="r"/>
            <a:r>
              <a:rPr lang="en-US" sz="1600" dirty="0">
                <a:latin typeface="Karla" pitchFamily="2" charset="0"/>
              </a:rPr>
              <a:t>Adapted from Data Science with </a:t>
            </a:r>
            <a:r>
              <a:rPr lang="en-US" sz="1600" dirty="0" err="1">
                <a:latin typeface="Karla" pitchFamily="2" charset="0"/>
              </a:rPr>
              <a:t>Dask</a:t>
            </a:r>
            <a:endParaRPr lang="en-US" dirty="0">
              <a:latin typeface="Karla" pitchFamily="2"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err="1"/>
              <a:t>Dask</a:t>
            </a:r>
            <a:r>
              <a:rPr lang="en-US" sz="3800" b="1" dirty="0"/>
              <a:t> API</a:t>
            </a:r>
          </a:p>
        </p:txBody>
      </p:sp>
    </p:spTree>
    <p:extLst>
      <p:ext uri="{BB962C8B-B14F-4D97-AF65-F5344CB8AC3E}">
        <p14:creationId xmlns:p14="http://schemas.microsoft.com/office/powerpoint/2010/main" val="1961153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647426"/>
          </a:xfrm>
          <a:prstGeom prst="rect">
            <a:avLst/>
          </a:prstGeom>
        </p:spPr>
        <p:txBody>
          <a:bodyPr wrap="square">
            <a:spAutoFit/>
          </a:bodyPr>
          <a:lstStyle/>
          <a:p>
            <a:pPr marL="342900" indent="-342900">
              <a:buFont typeface="Arial" charset="0"/>
              <a:buChar char="•"/>
            </a:pPr>
            <a:r>
              <a:rPr lang="en-US" sz="2400" dirty="0" err="1">
                <a:latin typeface="Karla" pitchFamily="2" charset="0"/>
              </a:rPr>
              <a:t>Dask</a:t>
            </a:r>
            <a:r>
              <a:rPr lang="en-US" sz="2400" dirty="0">
                <a:latin typeface="Karla" pitchFamily="2" charset="0"/>
              </a:rPr>
              <a:t> is fully implemented in Python and natively scales </a:t>
            </a:r>
            <a:r>
              <a:rPr lang="en-US" sz="2400" dirty="0" err="1">
                <a:latin typeface="Karla" pitchFamily="2" charset="0"/>
              </a:rPr>
              <a:t>NumPy</a:t>
            </a:r>
            <a:r>
              <a:rPr lang="en-US" sz="2400" dirty="0">
                <a:latin typeface="Karla" pitchFamily="2" charset="0"/>
              </a:rPr>
              <a:t>, Pandas, and </a:t>
            </a:r>
            <a:r>
              <a:rPr lang="en-US" sz="2400" dirty="0" err="1">
                <a:latin typeface="Karla" pitchFamily="2" charset="0"/>
              </a:rPr>
              <a:t>scikit</a:t>
            </a:r>
            <a:r>
              <a:rPr lang="en-US" sz="2400" dirty="0">
                <a:latin typeface="Karla" pitchFamily="2" charset="0"/>
              </a:rPr>
              <a:t>-learn.</a:t>
            </a:r>
          </a:p>
          <a:p>
            <a:pPr marL="342900" indent="-342900">
              <a:buFont typeface="Arial" charset="0"/>
              <a:buChar char="•"/>
            </a:pPr>
            <a:endParaRPr lang="en-US" sz="2400" dirty="0">
              <a:latin typeface="Karla" pitchFamily="2" charset="0"/>
            </a:endParaRPr>
          </a:p>
          <a:p>
            <a:pPr marL="342900" indent="-342900">
              <a:buFont typeface="Arial" charset="0"/>
              <a:buChar char="•"/>
            </a:pPr>
            <a:r>
              <a:rPr lang="en-US" sz="2400" dirty="0" err="1">
                <a:latin typeface="Karla" pitchFamily="2" charset="0"/>
              </a:rPr>
              <a:t>Dask</a:t>
            </a:r>
            <a:r>
              <a:rPr lang="en-US" sz="2400" dirty="0">
                <a:latin typeface="Karla" pitchFamily="2" charset="0"/>
              </a:rPr>
              <a:t> can be used effectively to work with both medium datasets on a single machine and large datasets on a cluster.</a:t>
            </a:r>
          </a:p>
          <a:p>
            <a:pPr marL="342900" indent="-342900">
              <a:buFont typeface="Arial" charset="0"/>
              <a:buChar char="•"/>
            </a:pPr>
            <a:endParaRPr lang="en-US" sz="2400" dirty="0">
              <a:latin typeface="Karla" pitchFamily="2" charset="0"/>
            </a:endParaRPr>
          </a:p>
          <a:p>
            <a:pPr marL="342900" indent="-342900">
              <a:buFont typeface="Arial" charset="0"/>
              <a:buChar char="•"/>
            </a:pPr>
            <a:r>
              <a:rPr lang="en-US" sz="2400" dirty="0" err="1">
                <a:latin typeface="Karla" pitchFamily="2" charset="0"/>
              </a:rPr>
              <a:t>Dask</a:t>
            </a:r>
            <a:r>
              <a:rPr lang="en-US" sz="2400" dirty="0">
                <a:latin typeface="Karla" pitchFamily="2" charset="0"/>
              </a:rPr>
              <a:t> can be used as a general framework for parallelizing most Python objects.</a:t>
            </a:r>
          </a:p>
          <a:p>
            <a:pPr marL="342900" indent="-342900">
              <a:buFont typeface="Arial" charset="0"/>
              <a:buChar char="•"/>
            </a:pPr>
            <a:endParaRPr lang="en-US" sz="2400" dirty="0">
              <a:latin typeface="Karla" pitchFamily="2" charset="0"/>
            </a:endParaRPr>
          </a:p>
          <a:p>
            <a:pPr marL="342900" indent="-342900">
              <a:buFont typeface="Arial" charset="0"/>
              <a:buChar char="•"/>
            </a:pPr>
            <a:r>
              <a:rPr lang="en-US" sz="2400" dirty="0" err="1">
                <a:latin typeface="Karla" pitchFamily="2" charset="0"/>
              </a:rPr>
              <a:t>Dask</a:t>
            </a:r>
            <a:r>
              <a:rPr lang="en-US" sz="2400" dirty="0">
                <a:latin typeface="Karla" pitchFamily="2" charset="0"/>
              </a:rPr>
              <a:t> has a very low configuration and maintenance overhead.</a:t>
            </a:r>
          </a:p>
          <a:p>
            <a:pPr marL="342900" indent="-342900">
              <a:buFont typeface="Arial" panose="020B0604020202020204" pitchFamily="34" charset="0"/>
              <a:buChar char="•"/>
            </a:pPr>
            <a:endParaRPr lang="en-US" sz="2400" dirty="0">
              <a:latin typeface="Karla" pitchFamily="2" charset="0"/>
            </a:endParaRPr>
          </a:p>
          <a:p>
            <a:pPr algn="r"/>
            <a:endParaRPr lang="en-US" sz="1600" dirty="0">
              <a:latin typeface="Karla" pitchFamily="2" charset="0"/>
            </a:endParaRPr>
          </a:p>
          <a:p>
            <a:pPr algn="r"/>
            <a:r>
              <a:rPr lang="en-US" sz="1600" dirty="0">
                <a:latin typeface="Karla" pitchFamily="2" charset="0"/>
              </a:rPr>
              <a:t>Adapted from Data Science with </a:t>
            </a:r>
            <a:r>
              <a:rPr lang="en-US" sz="1600" dirty="0" err="1">
                <a:latin typeface="Karla" pitchFamily="2" charset="0"/>
              </a:rPr>
              <a:t>Dask</a:t>
            </a:r>
            <a:endParaRPr lang="en-US" dirty="0">
              <a:latin typeface="Karla" pitchFamily="2"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err="1"/>
              <a:t>Dask</a:t>
            </a:r>
            <a:r>
              <a:rPr lang="en-US" sz="3800" b="1" dirty="0"/>
              <a:t> API</a:t>
            </a:r>
          </a:p>
        </p:txBody>
      </p:sp>
    </p:spTree>
    <p:extLst>
      <p:ext uri="{BB962C8B-B14F-4D97-AF65-F5344CB8AC3E}">
        <p14:creationId xmlns:p14="http://schemas.microsoft.com/office/powerpoint/2010/main" val="157977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err="1"/>
              <a:t>Dask</a:t>
            </a:r>
            <a:r>
              <a:rPr lang="en-US" sz="3800" b="1" dirty="0"/>
              <a:t> API &lt;</a:t>
            </a:r>
            <a:r>
              <a:rPr lang="en-US" sz="3800" b="1" dirty="0" err="1"/>
              <a:t>cont</a:t>
            </a:r>
            <a:r>
              <a:rPr lang="en-US" sz="3800" b="1" dirty="0"/>
              <a:t>&gt;</a:t>
            </a:r>
          </a:p>
        </p:txBody>
      </p:sp>
      <p:sp>
        <p:nvSpPr>
          <p:cNvPr id="10" name="Rectangle 9">
            <a:extLst>
              <a:ext uri="{FF2B5EF4-FFF2-40B4-BE49-F238E27FC236}">
                <a16:creationId xmlns:a16="http://schemas.microsoft.com/office/drawing/2014/main" id="{2640D9DE-ACA1-40C5-9770-2BD1B3232BBF}"/>
              </a:ext>
            </a:extLst>
          </p:cNvPr>
          <p:cNvSpPr/>
          <p:nvPr/>
        </p:nvSpPr>
        <p:spPr>
          <a:xfrm>
            <a:off x="971550" y="1184773"/>
            <a:ext cx="10229850" cy="5078313"/>
          </a:xfrm>
          <a:prstGeom prst="rect">
            <a:avLst/>
          </a:prstGeom>
        </p:spPr>
        <p:txBody>
          <a:bodyPr wrap="square">
            <a:spAutoFit/>
          </a:bodyPr>
          <a:lstStyle/>
          <a:p>
            <a:r>
              <a:rPr lang="en-US" sz="2400" dirty="0">
                <a:latin typeface="Karla" pitchFamily="2" charset="0"/>
              </a:rPr>
              <a:t>It helps applying distributed computing to data science project:</a:t>
            </a:r>
          </a:p>
          <a:p>
            <a:endParaRPr lang="en-US" sz="2400" dirty="0">
              <a:latin typeface="Karla" pitchFamily="2" charset="0"/>
            </a:endParaRPr>
          </a:p>
          <a:p>
            <a:pPr marL="800100" lvl="1" indent="-342900">
              <a:buFont typeface="Arial" panose="020B0604020202020204" pitchFamily="34" charset="0"/>
              <a:buChar char="•"/>
            </a:pPr>
            <a:r>
              <a:rPr lang="en-US" sz="2300" b="1" dirty="0">
                <a:latin typeface="Karla" pitchFamily="2" charset="0"/>
              </a:rPr>
              <a:t>not of great help for small size datasets</a:t>
            </a:r>
            <a:r>
              <a:rPr lang="en-US" sz="2300" dirty="0">
                <a:latin typeface="Karla" pitchFamily="2" charset="0"/>
              </a:rPr>
              <a:t>: It would generate greater overheads. Complex operations can be done without spilling to disk and slowing down process. </a:t>
            </a:r>
          </a:p>
          <a:p>
            <a:pPr marL="800100" lvl="1" indent="-342900">
              <a:buFont typeface="Arial" panose="020B0604020202020204" pitchFamily="34" charset="0"/>
              <a:buChar char="•"/>
            </a:pPr>
            <a:endParaRPr lang="en-US" sz="2300" dirty="0">
              <a:latin typeface="Karla" pitchFamily="2" charset="0"/>
            </a:endParaRPr>
          </a:p>
          <a:p>
            <a:pPr marL="800100" lvl="1" indent="-342900">
              <a:buFont typeface="Arial" panose="020B0604020202020204" pitchFamily="34" charset="0"/>
              <a:buChar char="•"/>
            </a:pPr>
            <a:r>
              <a:rPr lang="en-US" sz="2300" b="1" dirty="0">
                <a:latin typeface="Karla" pitchFamily="2" charset="0"/>
              </a:rPr>
              <a:t>very useful for medium size dataset:</a:t>
            </a:r>
            <a:r>
              <a:rPr lang="en-US" sz="2300" dirty="0">
                <a:latin typeface="Karla" pitchFamily="2" charset="0"/>
              </a:rPr>
              <a:t> it allows to work with medium size in local machine. Difficult to take advantage of parallelism within Pandas (no sharing work between processes on multicore systems). </a:t>
            </a:r>
          </a:p>
          <a:p>
            <a:pPr marL="800100" lvl="1" indent="-342900">
              <a:buFont typeface="Arial" panose="020B0604020202020204" pitchFamily="34" charset="0"/>
              <a:buChar char="•"/>
            </a:pPr>
            <a:endParaRPr lang="en-US" sz="2300" dirty="0">
              <a:latin typeface="Karla" pitchFamily="2" charset="0"/>
            </a:endParaRPr>
          </a:p>
          <a:p>
            <a:pPr marL="800100" lvl="1" indent="-342900">
              <a:buFont typeface="Arial" panose="020B0604020202020204" pitchFamily="34" charset="0"/>
              <a:buChar char="•"/>
            </a:pPr>
            <a:r>
              <a:rPr lang="en-US" sz="2300" b="1" dirty="0">
                <a:latin typeface="Karla" pitchFamily="2" charset="0"/>
              </a:rPr>
              <a:t>essential for large datasets</a:t>
            </a:r>
            <a:r>
              <a:rPr lang="en-US" sz="2300" dirty="0">
                <a:latin typeface="Karla" pitchFamily="2" charset="0"/>
              </a:rPr>
              <a:t>: Pandas, NumPy, and </a:t>
            </a:r>
            <a:r>
              <a:rPr lang="en-US" sz="2300" dirty="0" err="1">
                <a:latin typeface="Karla" pitchFamily="2" charset="0"/>
              </a:rPr>
              <a:t>scikit</a:t>
            </a:r>
            <a:r>
              <a:rPr lang="en-US" sz="2300" dirty="0">
                <a:latin typeface="Karla" pitchFamily="2" charset="0"/>
              </a:rPr>
              <a:t>-learn are not suitable at all for datasets of this size, because they were not inherently built to operate on distributed datasets. </a:t>
            </a:r>
          </a:p>
        </p:txBody>
      </p:sp>
    </p:spTree>
    <p:extLst>
      <p:ext uri="{BB962C8B-B14F-4D97-AF65-F5344CB8AC3E}">
        <p14:creationId xmlns:p14="http://schemas.microsoft.com/office/powerpoint/2010/main" val="3566983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err="1"/>
              <a:t>Dask</a:t>
            </a:r>
            <a:r>
              <a:rPr lang="en-US" sz="3800" b="1" dirty="0"/>
              <a:t> API &lt;</a:t>
            </a:r>
            <a:r>
              <a:rPr lang="en-US" sz="3800" b="1" dirty="0" err="1"/>
              <a:t>cont</a:t>
            </a:r>
            <a:r>
              <a:rPr lang="en-US" sz="3800" b="1" dirty="0"/>
              <a:t>&gt;</a:t>
            </a:r>
          </a:p>
        </p:txBody>
      </p:sp>
      <p:grpSp>
        <p:nvGrpSpPr>
          <p:cNvPr id="8" name="Group 7">
            <a:extLst>
              <a:ext uri="{FF2B5EF4-FFF2-40B4-BE49-F238E27FC236}">
                <a16:creationId xmlns:a16="http://schemas.microsoft.com/office/drawing/2014/main" id="{56B5B84B-FC95-481C-B626-FA32D7444CDE}"/>
              </a:ext>
            </a:extLst>
          </p:cNvPr>
          <p:cNvGrpSpPr/>
          <p:nvPr/>
        </p:nvGrpSpPr>
        <p:grpSpPr>
          <a:xfrm>
            <a:off x="1524000" y="1274926"/>
            <a:ext cx="9704025" cy="5023241"/>
            <a:chOff x="1524000" y="1274926"/>
            <a:chExt cx="9704025" cy="5023241"/>
          </a:xfrm>
        </p:grpSpPr>
        <p:sp>
          <p:nvSpPr>
            <p:cNvPr id="5" name="Rectangle 4">
              <a:extLst>
                <a:ext uri="{FF2B5EF4-FFF2-40B4-BE49-F238E27FC236}">
                  <a16:creationId xmlns:a16="http://schemas.microsoft.com/office/drawing/2014/main" id="{ABBE6D52-6F06-4A1C-BF11-2F1742D86637}"/>
                </a:ext>
              </a:extLst>
            </p:cNvPr>
            <p:cNvSpPr/>
            <p:nvPr/>
          </p:nvSpPr>
          <p:spPr>
            <a:xfrm>
              <a:off x="1524000" y="5491872"/>
              <a:ext cx="9704025" cy="806295"/>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 Data Science with </a:t>
              </a:r>
              <a:r>
                <a:rPr lang="en-US" sz="1600" dirty="0" err="1">
                  <a:latin typeface="Karla" pitchFamily="2" charset="0"/>
                </a:rPr>
                <a:t>Dask</a:t>
              </a:r>
              <a:endParaRPr lang="en-US" dirty="0">
                <a:latin typeface="Karla" pitchFamily="2" charset="0"/>
              </a:endParaRPr>
            </a:p>
          </p:txBody>
        </p:sp>
        <p:pic>
          <p:nvPicPr>
            <p:cNvPr id="7" name="Picture 6">
              <a:extLst>
                <a:ext uri="{FF2B5EF4-FFF2-40B4-BE49-F238E27FC236}">
                  <a16:creationId xmlns:a16="http://schemas.microsoft.com/office/drawing/2014/main" id="{5796E17A-E1A2-4940-A737-2FF06D2B41C9}"/>
                </a:ext>
              </a:extLst>
            </p:cNvPr>
            <p:cNvPicPr>
              <a:picLocks noChangeAspect="1"/>
            </p:cNvPicPr>
            <p:nvPr/>
          </p:nvPicPr>
          <p:blipFill>
            <a:blip r:embed="rId2"/>
            <a:stretch>
              <a:fillRect/>
            </a:stretch>
          </p:blipFill>
          <p:spPr>
            <a:xfrm>
              <a:off x="1905001" y="1274926"/>
              <a:ext cx="9144000" cy="4308148"/>
            </a:xfrm>
            <a:prstGeom prst="rect">
              <a:avLst/>
            </a:prstGeom>
          </p:spPr>
        </p:pic>
      </p:grpSp>
    </p:spTree>
    <p:extLst>
      <p:ext uri="{BB962C8B-B14F-4D97-AF65-F5344CB8AC3E}">
        <p14:creationId xmlns:p14="http://schemas.microsoft.com/office/powerpoint/2010/main" val="1502061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a:t>
            </a:r>
            <a:r>
              <a:rPr lang="en-US" sz="2600" dirty="0" err="1"/>
              <a:t>Dask</a:t>
            </a:r>
            <a:r>
              <a:rPr lang="en-US" sz="2600" dirty="0"/>
              <a:t> API</a:t>
            </a:r>
          </a:p>
          <a:p>
            <a:pPr>
              <a:spcAft>
                <a:spcPts val="600"/>
              </a:spcAft>
            </a:pPr>
            <a:r>
              <a:rPr lang="en-US" sz="2600" b="1" dirty="0"/>
              <a:t>4: Directed </a:t>
            </a:r>
            <a:r>
              <a:rPr lang="en-US" sz="2600" b="1" dirty="0" err="1"/>
              <a:t>Acyclical</a:t>
            </a:r>
            <a:r>
              <a:rPr lang="en-US" sz="2600" b="1" dirty="0"/>
              <a:t> Graph (DAGs)</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6333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Directed </a:t>
            </a:r>
            <a:r>
              <a:rPr lang="en-US" sz="4000" b="1" dirty="0" err="1"/>
              <a:t>Acyclical</a:t>
            </a:r>
            <a:r>
              <a:rPr lang="en-US" sz="4000" b="1" dirty="0"/>
              <a:t> Graph </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286373"/>
            <a:ext cx="10229850" cy="4893647"/>
          </a:xfrm>
          <a:prstGeom prst="rect">
            <a:avLst/>
          </a:prstGeom>
        </p:spPr>
        <p:txBody>
          <a:bodyPr wrap="square">
            <a:spAutoFit/>
          </a:bodyPr>
          <a:lstStyle/>
          <a:p>
            <a:pPr lvl="1"/>
            <a:r>
              <a:rPr lang="en-US" sz="2400" dirty="0">
                <a:latin typeface="Karla" pitchFamily="2" charset="0"/>
              </a:rPr>
              <a:t>A graph is a representation of a </a:t>
            </a:r>
            <a:r>
              <a:rPr lang="en-US" sz="2400" b="1" dirty="0">
                <a:latin typeface="Karla" pitchFamily="2" charset="0"/>
              </a:rPr>
              <a:t>set of objects that have a relationship</a:t>
            </a:r>
            <a:r>
              <a:rPr lang="en-US" sz="2400" dirty="0">
                <a:latin typeface="Karla" pitchFamily="2" charset="0"/>
              </a:rPr>
              <a:t> with one another. It is good to represent a wide variety of information.</a:t>
            </a:r>
          </a:p>
          <a:p>
            <a:pPr lvl="1"/>
            <a:endParaRPr lang="en-US" sz="2400" dirty="0">
              <a:latin typeface="Karla" pitchFamily="2" charset="0"/>
            </a:endParaRPr>
          </a:p>
          <a:p>
            <a:pPr lvl="1"/>
            <a:r>
              <a:rPr lang="en-US" sz="2400" dirty="0">
                <a:latin typeface="Karla" pitchFamily="2" charset="0"/>
              </a:rPr>
              <a:t> A graph is compounded by: </a:t>
            </a:r>
          </a:p>
          <a:p>
            <a:pPr marL="1257300" lvl="2" indent="-342900">
              <a:buFont typeface="Arial" panose="020B0604020202020204" pitchFamily="34" charset="0"/>
              <a:buChar char="•"/>
            </a:pPr>
            <a:r>
              <a:rPr lang="en-US" sz="2400" b="1" dirty="0">
                <a:latin typeface="Karla" pitchFamily="2" charset="0"/>
              </a:rPr>
              <a:t>node</a:t>
            </a:r>
            <a:r>
              <a:rPr lang="en-US" sz="2400" dirty="0">
                <a:latin typeface="Karla" pitchFamily="2" charset="0"/>
              </a:rPr>
              <a:t>: a function, an object or an action </a:t>
            </a:r>
          </a:p>
          <a:p>
            <a:pPr marL="1257300" lvl="2" indent="-342900">
              <a:buFont typeface="Arial" panose="020B0604020202020204" pitchFamily="34" charset="0"/>
              <a:buChar char="•"/>
            </a:pPr>
            <a:r>
              <a:rPr lang="en-US" sz="2400" b="1" dirty="0">
                <a:latin typeface="Karla" pitchFamily="2" charset="0"/>
              </a:rPr>
              <a:t>line</a:t>
            </a:r>
            <a:r>
              <a:rPr lang="en-US" sz="2400" dirty="0">
                <a:latin typeface="Karla" pitchFamily="2" charset="0"/>
              </a:rPr>
              <a:t>: symbolize the relationship among nodes</a:t>
            </a:r>
          </a:p>
          <a:p>
            <a:pPr lvl="1"/>
            <a:r>
              <a:rPr lang="en-US" sz="2400" dirty="0">
                <a:latin typeface="Karla" pitchFamily="2" charset="0"/>
              </a:rPr>
              <a:t>    </a:t>
            </a:r>
          </a:p>
          <a:p>
            <a:pPr lvl="1"/>
            <a:r>
              <a:rPr lang="en-US" sz="2400" dirty="0">
                <a:latin typeface="Karla" pitchFamily="2" charset="0"/>
              </a:rPr>
              <a:t>In a directed </a:t>
            </a:r>
            <a:r>
              <a:rPr lang="en-US" sz="2400" dirty="0" err="1">
                <a:latin typeface="Karla" pitchFamily="2" charset="0"/>
              </a:rPr>
              <a:t>acyclical</a:t>
            </a:r>
            <a:r>
              <a:rPr lang="en-US" sz="2400" dirty="0">
                <a:latin typeface="Karla" pitchFamily="2" charset="0"/>
              </a:rPr>
              <a:t> graph there </a:t>
            </a:r>
            <a:r>
              <a:rPr lang="en-US" sz="2400" b="1" dirty="0">
                <a:latin typeface="Karla" pitchFamily="2" charset="0"/>
              </a:rPr>
              <a:t>is one logical way to traverse </a:t>
            </a:r>
            <a:r>
              <a:rPr lang="en-US" sz="2400" dirty="0">
                <a:latin typeface="Karla" pitchFamily="2" charset="0"/>
              </a:rPr>
              <a:t>the graph. No node is visited twice.</a:t>
            </a:r>
          </a:p>
          <a:p>
            <a:pPr lvl="1"/>
            <a:endParaRPr lang="en-US" sz="2400" dirty="0">
              <a:latin typeface="Karla" pitchFamily="2" charset="0"/>
            </a:endParaRPr>
          </a:p>
          <a:p>
            <a:pPr lvl="1"/>
            <a:r>
              <a:rPr lang="en-US" sz="2400" dirty="0">
                <a:latin typeface="Karla" pitchFamily="2" charset="0"/>
              </a:rPr>
              <a:t>In a cyclical graph: exist a feedback loop that allow to revisit and repeat the actions within the same node.</a:t>
            </a:r>
          </a:p>
        </p:txBody>
      </p:sp>
    </p:spTree>
    <p:extLst>
      <p:ext uri="{BB962C8B-B14F-4D97-AF65-F5344CB8AC3E}">
        <p14:creationId xmlns:p14="http://schemas.microsoft.com/office/powerpoint/2010/main" val="402882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Directed </a:t>
            </a:r>
            <a:r>
              <a:rPr lang="en-US" sz="4000" b="1" dirty="0" err="1"/>
              <a:t>Acyclical</a:t>
            </a:r>
            <a:r>
              <a:rPr lang="en-US" sz="4000" b="1" dirty="0"/>
              <a:t> Graph &lt;</a:t>
            </a:r>
            <a:r>
              <a:rPr lang="en-US" sz="4000" b="1" dirty="0" err="1"/>
              <a:t>cont</a:t>
            </a:r>
            <a:r>
              <a:rPr lang="en-US" sz="4000" b="1" dirty="0"/>
              <a:t>&gt;</a:t>
            </a:r>
            <a:endParaRPr lang="en-US" sz="3800" b="1" dirty="0"/>
          </a:p>
        </p:txBody>
      </p:sp>
      <p:sp>
        <p:nvSpPr>
          <p:cNvPr id="5" name="Rectangle 4">
            <a:extLst>
              <a:ext uri="{FF2B5EF4-FFF2-40B4-BE49-F238E27FC236}">
                <a16:creationId xmlns:a16="http://schemas.microsoft.com/office/drawing/2014/main" id="{E07A416E-A113-4BF3-8941-7E4BB68F73DD}"/>
              </a:ext>
            </a:extLst>
          </p:cNvPr>
          <p:cNvSpPr/>
          <p:nvPr/>
        </p:nvSpPr>
        <p:spPr>
          <a:xfrm>
            <a:off x="8864600" y="5142929"/>
            <a:ext cx="2870200" cy="830997"/>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a:t>
            </a:r>
          </a:p>
          <a:p>
            <a:pPr algn="r"/>
            <a:r>
              <a:rPr lang="en-US" sz="1600" dirty="0">
                <a:latin typeface="Karla" pitchFamily="2" charset="0"/>
              </a:rPr>
              <a:t>Data Science with </a:t>
            </a:r>
            <a:r>
              <a:rPr lang="en-US" sz="1600" dirty="0" err="1">
                <a:latin typeface="Karla" pitchFamily="2" charset="0"/>
              </a:rPr>
              <a:t>Dask</a:t>
            </a:r>
            <a:endParaRPr lang="en-US" dirty="0">
              <a:latin typeface="Karla" pitchFamily="2" charset="0"/>
            </a:endParaRPr>
          </a:p>
        </p:txBody>
      </p:sp>
      <p:pic>
        <p:nvPicPr>
          <p:cNvPr id="7" name="Picture 6" descr="A close up of a logo&#10;&#10;Description automatically generated">
            <a:extLst>
              <a:ext uri="{FF2B5EF4-FFF2-40B4-BE49-F238E27FC236}">
                <a16:creationId xmlns:a16="http://schemas.microsoft.com/office/drawing/2014/main" id="{5A579E9F-2AF5-4D59-8785-8B0FE592A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800" y="1211611"/>
            <a:ext cx="5549899" cy="5523470"/>
          </a:xfrm>
          <a:prstGeom prst="rect">
            <a:avLst/>
          </a:prstGeom>
        </p:spPr>
      </p:pic>
      <p:cxnSp>
        <p:nvCxnSpPr>
          <p:cNvPr id="9" name="Straight Arrow Connector 8">
            <a:extLst>
              <a:ext uri="{FF2B5EF4-FFF2-40B4-BE49-F238E27FC236}">
                <a16:creationId xmlns:a16="http://schemas.microsoft.com/office/drawing/2014/main" id="{6224BDB1-2985-49DD-83EE-65E3841FCE34}"/>
              </a:ext>
            </a:extLst>
          </p:cNvPr>
          <p:cNvCxnSpPr>
            <a:cxnSpLocks/>
          </p:cNvCxnSpPr>
          <p:nvPr/>
        </p:nvCxnSpPr>
        <p:spPr>
          <a:xfrm flipV="1">
            <a:off x="5029200" y="3810002"/>
            <a:ext cx="2616200" cy="927098"/>
          </a:xfrm>
          <a:prstGeom prst="straightConnector1">
            <a:avLst/>
          </a:prstGeom>
          <a:ln>
            <a:solidFill>
              <a:srgbClr val="ED1B34"/>
            </a:solidFill>
            <a:prstDash val="lg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9146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D4B1EB03-2453-4E9A-901A-115406D01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8650" y="1828800"/>
            <a:ext cx="5981700" cy="3563422"/>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Directed </a:t>
            </a:r>
            <a:r>
              <a:rPr lang="en-US" sz="4000" b="1" dirty="0" err="1"/>
              <a:t>Acyclical</a:t>
            </a:r>
            <a:r>
              <a:rPr lang="en-US" sz="4000" b="1" dirty="0"/>
              <a:t> Graph &lt;</a:t>
            </a:r>
            <a:r>
              <a:rPr lang="en-US" sz="4000" b="1" dirty="0" err="1"/>
              <a:t>cont</a:t>
            </a:r>
            <a:r>
              <a:rPr lang="en-US" sz="4000" b="1" dirty="0"/>
              <a:t>&gt;</a:t>
            </a:r>
            <a:endParaRPr lang="en-US" sz="3800" b="1" dirty="0"/>
          </a:p>
        </p:txBody>
      </p:sp>
      <p:sp>
        <p:nvSpPr>
          <p:cNvPr id="5" name="Rectangle 4">
            <a:extLst>
              <a:ext uri="{FF2B5EF4-FFF2-40B4-BE49-F238E27FC236}">
                <a16:creationId xmlns:a16="http://schemas.microsoft.com/office/drawing/2014/main" id="{E07A416E-A113-4BF3-8941-7E4BB68F73DD}"/>
              </a:ext>
            </a:extLst>
          </p:cNvPr>
          <p:cNvSpPr/>
          <p:nvPr/>
        </p:nvSpPr>
        <p:spPr>
          <a:xfrm>
            <a:off x="8864600" y="5142929"/>
            <a:ext cx="2870200" cy="830997"/>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a:t>
            </a:r>
          </a:p>
          <a:p>
            <a:pPr algn="r"/>
            <a:r>
              <a:rPr lang="en-US" sz="1600" dirty="0">
                <a:latin typeface="Karla" pitchFamily="2" charset="0"/>
              </a:rPr>
              <a:t>Data Science with </a:t>
            </a:r>
            <a:r>
              <a:rPr lang="en-US" sz="1600" dirty="0" err="1">
                <a:latin typeface="Karla" pitchFamily="2" charset="0"/>
              </a:rPr>
              <a:t>Dask</a:t>
            </a:r>
            <a:endParaRPr lang="en-US" dirty="0">
              <a:latin typeface="Karla" pitchFamily="2" charset="0"/>
            </a:endParaRPr>
          </a:p>
        </p:txBody>
      </p:sp>
      <p:grpSp>
        <p:nvGrpSpPr>
          <p:cNvPr id="6" name="Group 5">
            <a:extLst>
              <a:ext uri="{FF2B5EF4-FFF2-40B4-BE49-F238E27FC236}">
                <a16:creationId xmlns:a16="http://schemas.microsoft.com/office/drawing/2014/main" id="{18744B11-6713-4AF5-81F4-9A6BB9DDCA33}"/>
              </a:ext>
            </a:extLst>
          </p:cNvPr>
          <p:cNvGrpSpPr/>
          <p:nvPr/>
        </p:nvGrpSpPr>
        <p:grpSpPr>
          <a:xfrm>
            <a:off x="4388302" y="425454"/>
            <a:ext cx="593258" cy="427352"/>
            <a:chOff x="6267901" y="3898765"/>
            <a:chExt cx="1527847" cy="1100580"/>
          </a:xfrm>
        </p:grpSpPr>
        <p:cxnSp>
          <p:nvCxnSpPr>
            <p:cNvPr id="8" name="Straight Connector 7">
              <a:extLst>
                <a:ext uri="{FF2B5EF4-FFF2-40B4-BE49-F238E27FC236}">
                  <a16:creationId xmlns:a16="http://schemas.microsoft.com/office/drawing/2014/main" id="{1080F0EC-5ADC-478A-A336-2AFE11F1F170}"/>
                </a:ext>
              </a:extLst>
            </p:cNvPr>
            <p:cNvCxnSpPr>
              <a:cxnSpLocks/>
            </p:cNvCxnSpPr>
            <p:nvPr/>
          </p:nvCxnSpPr>
          <p:spPr>
            <a:xfrm flipV="1">
              <a:off x="6267901" y="3928521"/>
              <a:ext cx="1527847" cy="1057976"/>
            </a:xfrm>
            <a:prstGeom prst="line">
              <a:avLst/>
            </a:prstGeom>
            <a:solidFill>
              <a:srgbClr val="4E88C7"/>
            </a:solidFill>
            <a:ln w="19050">
              <a:solidFill>
                <a:srgbClr val="ED1B34"/>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130D452-FD38-4993-A91E-853B46730C95}"/>
                </a:ext>
              </a:extLst>
            </p:cNvPr>
            <p:cNvCxnSpPr>
              <a:cxnSpLocks/>
            </p:cNvCxnSpPr>
            <p:nvPr/>
          </p:nvCxnSpPr>
          <p:spPr>
            <a:xfrm>
              <a:off x="6545831" y="3898765"/>
              <a:ext cx="830107" cy="1100580"/>
            </a:xfrm>
            <a:prstGeom prst="line">
              <a:avLst/>
            </a:prstGeom>
            <a:solidFill>
              <a:srgbClr val="4E88C7"/>
            </a:solidFill>
            <a:ln w="19050">
              <a:solidFill>
                <a:srgbClr val="ED1B34"/>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6404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a:t>
            </a:r>
            <a:r>
              <a:rPr lang="en-US" sz="2600" dirty="0" err="1"/>
              <a:t>Dask</a:t>
            </a:r>
            <a:r>
              <a:rPr lang="en-US" sz="2600" dirty="0"/>
              <a:t>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b="1" dirty="0"/>
              <a:t>5: Computational Resources</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24693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fontScale="92500" lnSpcReduction="10000"/>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a:t>
            </a:r>
            <a:r>
              <a:rPr lang="en-US" sz="2600" dirty="0" err="1"/>
              <a:t>Dask</a:t>
            </a:r>
            <a:r>
              <a:rPr lang="en-US" sz="2600" dirty="0"/>
              <a:t>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dirty="0"/>
              <a:t>7: Exercise: Visualize Directed Acyclic Graphs (DAGs)</a:t>
            </a:r>
          </a:p>
          <a:p>
            <a:pPr>
              <a:spcAft>
                <a:spcPts val="600"/>
              </a:spcAft>
            </a:pPr>
            <a:r>
              <a:rPr lang="en-US" sz="2600" dirty="0"/>
              <a:t>8: Task Scheduling</a:t>
            </a:r>
          </a:p>
          <a:p>
            <a:pPr>
              <a:spcAft>
                <a:spcPts val="600"/>
              </a:spcAft>
            </a:pPr>
            <a:r>
              <a:rPr lang="en-US" sz="2600" dirty="0"/>
              <a:t>9: Exercise: Manipulate Structured Data</a:t>
            </a:r>
          </a:p>
          <a:p>
            <a:pPr>
              <a:spcAft>
                <a:spcPts val="600"/>
              </a:spcAft>
            </a:pPr>
            <a:r>
              <a:rPr lang="en-US" sz="2600" dirty="0"/>
              <a:t>10: Limitations</a:t>
            </a:r>
          </a:p>
          <a:p>
            <a:pPr>
              <a:spcAft>
                <a:spcPts val="600"/>
              </a:spcAft>
            </a:pP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83236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3046988"/>
          </a:xfrm>
          <a:prstGeom prst="rect">
            <a:avLst/>
          </a:prstGeom>
        </p:spPr>
        <p:txBody>
          <a:bodyPr wrap="square">
            <a:spAutoFit/>
          </a:bodyPr>
          <a:lstStyle/>
          <a:p>
            <a:pPr lvl="1"/>
            <a:r>
              <a:rPr lang="en-US" sz="2400" dirty="0">
                <a:latin typeface="Karla" pitchFamily="2" charset="0"/>
              </a:rPr>
              <a:t>How to handle computational resources? As the problem we solve requires more resources we have two options:</a:t>
            </a:r>
          </a:p>
          <a:p>
            <a:pPr lvl="1"/>
            <a:endParaRPr lang="en-US" sz="2400" dirty="0">
              <a:latin typeface="Karla" pitchFamily="2" charset="0"/>
            </a:endParaRPr>
          </a:p>
          <a:p>
            <a:pPr marL="1257300" lvl="2" indent="-342900">
              <a:buFont typeface="Arial" panose="020B0604020202020204" pitchFamily="34" charset="0"/>
              <a:buChar char="•"/>
            </a:pPr>
            <a:r>
              <a:rPr lang="en-US" sz="2400" b="1" dirty="0">
                <a:latin typeface="Karla" pitchFamily="2" charset="0"/>
              </a:rPr>
              <a:t>scale up</a:t>
            </a:r>
            <a:r>
              <a:rPr lang="en-US" sz="2400" dirty="0">
                <a:latin typeface="Karla" pitchFamily="2" charset="0"/>
              </a:rPr>
              <a:t>: increase size of the available resource: invest in more efficient technology. </a:t>
            </a:r>
            <a:r>
              <a:rPr lang="en-US" sz="2400" b="1" dirty="0">
                <a:solidFill>
                  <a:srgbClr val="C00000"/>
                </a:solidFill>
                <a:latin typeface="Karla" pitchFamily="2" charset="0"/>
              </a:rPr>
              <a:t>cons</a:t>
            </a:r>
            <a:r>
              <a:rPr lang="en-US" sz="2400" dirty="0">
                <a:latin typeface="Karla" pitchFamily="2" charset="0"/>
              </a:rPr>
              <a:t> diminishing return.</a:t>
            </a:r>
          </a:p>
          <a:p>
            <a:pPr lvl="2"/>
            <a:endParaRPr lang="en-US" sz="2400" dirty="0">
              <a:latin typeface="Karla" pitchFamily="2" charset="0"/>
            </a:endParaRPr>
          </a:p>
          <a:p>
            <a:pPr marL="1257300" lvl="2" indent="-342900">
              <a:buFont typeface="Arial" panose="020B0604020202020204" pitchFamily="34" charset="0"/>
              <a:buChar char="•"/>
            </a:pPr>
            <a:r>
              <a:rPr lang="en-US" sz="2400" b="1" dirty="0">
                <a:latin typeface="Karla" pitchFamily="2" charset="0"/>
              </a:rPr>
              <a:t>scale out</a:t>
            </a:r>
            <a:r>
              <a:rPr lang="en-US" sz="2400" dirty="0">
                <a:latin typeface="Karla" pitchFamily="2" charset="0"/>
              </a:rPr>
              <a:t>: add other resources (</a:t>
            </a:r>
            <a:r>
              <a:rPr lang="en-US" sz="2400" dirty="0" err="1">
                <a:latin typeface="Karla" pitchFamily="2" charset="0"/>
              </a:rPr>
              <a:t>dask’s</a:t>
            </a:r>
            <a:r>
              <a:rPr lang="en-US" sz="2400" dirty="0">
                <a:latin typeface="Karla" pitchFamily="2" charset="0"/>
              </a:rPr>
              <a:t> main idea). Invest in more cheap resources. </a:t>
            </a:r>
            <a:r>
              <a:rPr lang="en-US" sz="2400" b="1" dirty="0">
                <a:solidFill>
                  <a:srgbClr val="C00000"/>
                </a:solidFill>
                <a:latin typeface="Karla" pitchFamily="2" charset="0"/>
              </a:rPr>
              <a:t>cons</a:t>
            </a:r>
            <a:r>
              <a:rPr lang="en-US" sz="2400" dirty="0">
                <a:latin typeface="Karla" pitchFamily="2" charset="0"/>
              </a:rPr>
              <a:t> distribute workload.</a:t>
            </a:r>
          </a:p>
        </p:txBody>
      </p:sp>
    </p:spTree>
    <p:extLst>
      <p:ext uri="{BB962C8B-B14F-4D97-AF65-F5344CB8AC3E}">
        <p14:creationId xmlns:p14="http://schemas.microsoft.com/office/powerpoint/2010/main" val="368997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 &lt;</a:t>
            </a:r>
            <a:r>
              <a:rPr lang="en-US" sz="4000" b="1" dirty="0" err="1"/>
              <a:t>cont</a:t>
            </a:r>
            <a:r>
              <a:rPr lang="en-US" sz="4000" b="1" dirty="0"/>
              <a:t>&gt;</a:t>
            </a:r>
            <a:endParaRPr lang="en-US" sz="3800" b="1" dirty="0"/>
          </a:p>
        </p:txBody>
      </p:sp>
      <p:pic>
        <p:nvPicPr>
          <p:cNvPr id="7" name="Picture 6" descr="A picture containing pot, kitchenware, cup, coffee&#10;&#10;Description automatically generated">
            <a:extLst>
              <a:ext uri="{FF2B5EF4-FFF2-40B4-BE49-F238E27FC236}">
                <a16:creationId xmlns:a16="http://schemas.microsoft.com/office/drawing/2014/main" id="{8FE597D4-C797-4BD5-8331-198220944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940" y="1138358"/>
            <a:ext cx="5715372" cy="4835568"/>
          </a:xfrm>
          <a:prstGeom prst="rect">
            <a:avLst/>
          </a:prstGeom>
        </p:spPr>
      </p:pic>
      <p:sp>
        <p:nvSpPr>
          <p:cNvPr id="9" name="Rectangle 8">
            <a:extLst>
              <a:ext uri="{FF2B5EF4-FFF2-40B4-BE49-F238E27FC236}">
                <a16:creationId xmlns:a16="http://schemas.microsoft.com/office/drawing/2014/main" id="{0A0B7918-2F0C-4F80-8F0B-DDCFFC8E3678}"/>
              </a:ext>
            </a:extLst>
          </p:cNvPr>
          <p:cNvSpPr/>
          <p:nvPr/>
        </p:nvSpPr>
        <p:spPr>
          <a:xfrm>
            <a:off x="8892312" y="5142929"/>
            <a:ext cx="2870200" cy="830997"/>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a:t>
            </a:r>
          </a:p>
          <a:p>
            <a:pPr algn="r"/>
            <a:r>
              <a:rPr lang="en-US" sz="1600" dirty="0">
                <a:latin typeface="Karla" pitchFamily="2" charset="0"/>
              </a:rPr>
              <a:t>Data Science with </a:t>
            </a:r>
            <a:r>
              <a:rPr lang="en-US" sz="1600" dirty="0" err="1">
                <a:latin typeface="Karla" pitchFamily="2" charset="0"/>
              </a:rPr>
              <a:t>Dask</a:t>
            </a:r>
            <a:endParaRPr lang="en-US" dirty="0">
              <a:latin typeface="Karla" pitchFamily="2" charset="0"/>
            </a:endParaRPr>
          </a:p>
        </p:txBody>
      </p:sp>
    </p:spTree>
    <p:extLst>
      <p:ext uri="{BB962C8B-B14F-4D97-AF65-F5344CB8AC3E}">
        <p14:creationId xmlns:p14="http://schemas.microsoft.com/office/powerpoint/2010/main" val="2465737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 &lt;</a:t>
            </a:r>
            <a:r>
              <a:rPr lang="en-US" sz="4000" b="1" dirty="0" err="1"/>
              <a:t>cont</a:t>
            </a:r>
            <a:r>
              <a:rPr lang="en-US" sz="4000" b="1" dirty="0"/>
              <a:t>&gt;</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2569934"/>
          </a:xfrm>
          <a:prstGeom prst="rect">
            <a:avLst/>
          </a:prstGeom>
        </p:spPr>
        <p:txBody>
          <a:bodyPr wrap="square">
            <a:spAutoFit/>
          </a:bodyPr>
          <a:lstStyle/>
          <a:p>
            <a:pPr lvl="1"/>
            <a:r>
              <a:rPr lang="en-US" sz="2300" dirty="0">
                <a:latin typeface="Karla" pitchFamily="2" charset="0"/>
              </a:rPr>
              <a:t>As we approach greater number of "work to be completed", some resources might be not fully exploited. This phenomenon is called </a:t>
            </a:r>
            <a:r>
              <a:rPr lang="en-US" sz="2300" b="1" dirty="0">
                <a:latin typeface="Karla" pitchFamily="2" charset="0"/>
              </a:rPr>
              <a:t>concurrency.</a:t>
            </a:r>
          </a:p>
          <a:p>
            <a:pPr lvl="1"/>
            <a:endParaRPr lang="en-US" sz="2300" dirty="0">
              <a:latin typeface="Karla" pitchFamily="2" charset="0"/>
            </a:endParaRPr>
          </a:p>
          <a:p>
            <a:pPr lvl="1"/>
            <a:r>
              <a:rPr lang="en-US" sz="2300" dirty="0">
                <a:latin typeface="Karla" pitchFamily="2" charset="0"/>
              </a:rPr>
              <a:t>For instance some might be idling because of insufficient shared resources  (i.e. </a:t>
            </a:r>
            <a:r>
              <a:rPr lang="en-US" sz="2300" i="1" dirty="0">
                <a:latin typeface="Karla" pitchFamily="2" charset="0"/>
              </a:rPr>
              <a:t>resource starvation</a:t>
            </a:r>
            <a:r>
              <a:rPr lang="en-US" sz="2300" dirty="0">
                <a:latin typeface="Karla" pitchFamily="2" charset="0"/>
              </a:rPr>
              <a:t>). Schedulers handle this issue by making sure to provide enough resources to each worker.</a:t>
            </a:r>
          </a:p>
        </p:txBody>
      </p:sp>
    </p:spTree>
    <p:extLst>
      <p:ext uri="{BB962C8B-B14F-4D97-AF65-F5344CB8AC3E}">
        <p14:creationId xmlns:p14="http://schemas.microsoft.com/office/powerpoint/2010/main" val="243256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 &lt;</a:t>
            </a:r>
            <a:r>
              <a:rPr lang="en-US" sz="4000" b="1" dirty="0" err="1"/>
              <a:t>cont</a:t>
            </a:r>
            <a:r>
              <a:rPr lang="en-US" sz="4000" b="1" dirty="0"/>
              <a:t>&gt;</a:t>
            </a:r>
            <a:endParaRPr lang="en-US" sz="3800" b="1" dirty="0"/>
          </a:p>
        </p:txBody>
      </p:sp>
      <p:sp>
        <p:nvSpPr>
          <p:cNvPr id="9" name="Rectangle 8">
            <a:extLst>
              <a:ext uri="{FF2B5EF4-FFF2-40B4-BE49-F238E27FC236}">
                <a16:creationId xmlns:a16="http://schemas.microsoft.com/office/drawing/2014/main" id="{0A0B7918-2F0C-4F80-8F0B-DDCFFC8E3678}"/>
              </a:ext>
            </a:extLst>
          </p:cNvPr>
          <p:cNvSpPr/>
          <p:nvPr/>
        </p:nvSpPr>
        <p:spPr>
          <a:xfrm>
            <a:off x="8892312" y="5142929"/>
            <a:ext cx="2870200" cy="830997"/>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a:t>
            </a:r>
          </a:p>
          <a:p>
            <a:pPr algn="r"/>
            <a:r>
              <a:rPr lang="en-US" sz="1600" dirty="0">
                <a:latin typeface="Karla" pitchFamily="2" charset="0"/>
              </a:rPr>
              <a:t>Data Science with </a:t>
            </a:r>
            <a:r>
              <a:rPr lang="en-US" sz="1600" dirty="0" err="1">
                <a:latin typeface="Karla" pitchFamily="2" charset="0"/>
              </a:rPr>
              <a:t>Dask</a:t>
            </a:r>
            <a:endParaRPr lang="en-US" dirty="0">
              <a:latin typeface="Karla" pitchFamily="2" charset="0"/>
            </a:endParaRPr>
          </a:p>
        </p:txBody>
      </p:sp>
      <p:pic>
        <p:nvPicPr>
          <p:cNvPr id="4" name="Picture 3" descr="A close up of a logo&#10;&#10;Description automatically generated">
            <a:extLst>
              <a:ext uri="{FF2B5EF4-FFF2-40B4-BE49-F238E27FC236}">
                <a16:creationId xmlns:a16="http://schemas.microsoft.com/office/drawing/2014/main" id="{26BBCEDD-E813-491A-9F29-6F0195207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075" y="1563856"/>
            <a:ext cx="6337300" cy="3994571"/>
          </a:xfrm>
          <a:prstGeom prst="rect">
            <a:avLst/>
          </a:prstGeom>
        </p:spPr>
      </p:pic>
    </p:spTree>
    <p:extLst>
      <p:ext uri="{BB962C8B-B14F-4D97-AF65-F5344CB8AC3E}">
        <p14:creationId xmlns:p14="http://schemas.microsoft.com/office/powerpoint/2010/main" val="94516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 &lt;</a:t>
            </a:r>
            <a:r>
              <a:rPr lang="en-US" sz="4000" b="1" dirty="0" err="1"/>
              <a:t>cont</a:t>
            </a:r>
            <a:r>
              <a:rPr lang="en-US" sz="4000" b="1" dirty="0"/>
              <a:t>&gt;</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3631763"/>
          </a:xfrm>
          <a:prstGeom prst="rect">
            <a:avLst/>
          </a:prstGeom>
        </p:spPr>
        <p:txBody>
          <a:bodyPr wrap="square">
            <a:spAutoFit/>
          </a:bodyPr>
          <a:lstStyle/>
          <a:p>
            <a:pPr lvl="1"/>
            <a:r>
              <a:rPr lang="en-US" sz="2300" dirty="0">
                <a:latin typeface="Karla" pitchFamily="2" charset="0"/>
              </a:rPr>
              <a:t>In case of a failure, </a:t>
            </a:r>
            <a:r>
              <a:rPr lang="en-US" sz="2300" dirty="0" err="1">
                <a:latin typeface="Karla" pitchFamily="2" charset="0"/>
              </a:rPr>
              <a:t>Dask</a:t>
            </a:r>
            <a:r>
              <a:rPr lang="en-US" sz="2300" dirty="0">
                <a:latin typeface="Karla" pitchFamily="2" charset="0"/>
              </a:rPr>
              <a:t> reach a node and repeat the action without disturbing the rest of the process. There are two types of failures:</a:t>
            </a:r>
          </a:p>
          <a:p>
            <a:pPr lvl="1"/>
            <a:endParaRPr lang="en-US" sz="2300" dirty="0">
              <a:latin typeface="Karla" pitchFamily="2" charset="0"/>
            </a:endParaRPr>
          </a:p>
          <a:p>
            <a:pPr marL="1257300" lvl="2" indent="-342900">
              <a:buFont typeface="Arial" panose="020B0604020202020204" pitchFamily="34" charset="0"/>
              <a:buChar char="•"/>
            </a:pPr>
            <a:r>
              <a:rPr lang="en-US" sz="2300" b="1" dirty="0">
                <a:latin typeface="Karla" pitchFamily="2" charset="0"/>
              </a:rPr>
              <a:t>work failures</a:t>
            </a:r>
            <a:r>
              <a:rPr lang="en-US" sz="2300" dirty="0">
                <a:latin typeface="Karla" pitchFamily="2" charset="0"/>
              </a:rPr>
              <a:t>: a worker leave, and you know that you must assign another one to their task. This might potentially slow down the execution, however it won't affect previous work (aka data loss).</a:t>
            </a:r>
          </a:p>
          <a:p>
            <a:pPr lvl="2"/>
            <a:endParaRPr lang="en-US" sz="2300" dirty="0">
              <a:latin typeface="Karla" pitchFamily="2" charset="0"/>
            </a:endParaRPr>
          </a:p>
          <a:p>
            <a:pPr marL="1257300" lvl="2" indent="-342900">
              <a:buFont typeface="Arial" panose="020B0604020202020204" pitchFamily="34" charset="0"/>
              <a:buChar char="•"/>
            </a:pPr>
            <a:r>
              <a:rPr lang="en-US" sz="2300" b="1" dirty="0">
                <a:latin typeface="Karla" pitchFamily="2" charset="0"/>
              </a:rPr>
              <a:t>data loss</a:t>
            </a:r>
            <a:r>
              <a:rPr lang="en-US" sz="2300" dirty="0">
                <a:latin typeface="Karla" pitchFamily="2" charset="0"/>
              </a:rPr>
              <a:t>: some accident happens, and you have to start from the beginning. The scheduler stops and restarts from the beginning the whole process.</a:t>
            </a:r>
          </a:p>
        </p:txBody>
      </p:sp>
    </p:spTree>
    <p:extLst>
      <p:ext uri="{BB962C8B-B14F-4D97-AF65-F5344CB8AC3E}">
        <p14:creationId xmlns:p14="http://schemas.microsoft.com/office/powerpoint/2010/main" val="4100094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err="1"/>
              <a:t>Dask</a:t>
            </a:r>
            <a:r>
              <a:rPr lang="en-US" sz="4000" b="1" dirty="0"/>
              <a:t> Review</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4154984"/>
          </a:xfrm>
          <a:prstGeom prst="rect">
            <a:avLst/>
          </a:prstGeom>
        </p:spPr>
        <p:txBody>
          <a:bodyPr wrap="square">
            <a:spAutoFit/>
          </a:bodyPr>
          <a:lstStyle/>
          <a:p>
            <a:pPr marL="800100" lvl="1" indent="-342900">
              <a:buFont typeface="Arial" panose="020B0604020202020204" pitchFamily="34" charset="0"/>
              <a:buChar char="•"/>
            </a:pPr>
            <a:r>
              <a:rPr lang="en-US" sz="2400" dirty="0" err="1">
                <a:latin typeface="Karla" pitchFamily="2" charset="0"/>
              </a:rPr>
              <a:t>Dask</a:t>
            </a:r>
            <a:r>
              <a:rPr lang="en-US" sz="2400" dirty="0">
                <a:latin typeface="Karla" pitchFamily="2" charset="0"/>
              </a:rPr>
              <a:t> can be used to scale popular Python libraries such as Pandas and NumPy allowing </a:t>
            </a:r>
            <a:r>
              <a:rPr lang="en-US" sz="2400" b="1" dirty="0">
                <a:latin typeface="Karla" pitchFamily="2" charset="0"/>
              </a:rPr>
              <a:t>to analyze dataset with greater size </a:t>
            </a:r>
            <a:r>
              <a:rPr lang="en-US" sz="2400" dirty="0">
                <a:latin typeface="Karla" pitchFamily="2" charset="0"/>
              </a:rPr>
              <a:t>(&gt;8GB).</a:t>
            </a:r>
          </a:p>
          <a:p>
            <a:pPr marL="800100" lvl="1" indent="-342900">
              <a:buFont typeface="Arial" panose="020B0604020202020204" pitchFamily="34" charset="0"/>
              <a:buChar char="•"/>
            </a:pPr>
            <a:r>
              <a:rPr lang="en-US" sz="2400" dirty="0" err="1">
                <a:latin typeface="Karla" pitchFamily="2" charset="0"/>
              </a:rPr>
              <a:t>Dask</a:t>
            </a:r>
            <a:r>
              <a:rPr lang="en-US" sz="2400" dirty="0">
                <a:latin typeface="Karla" pitchFamily="2" charset="0"/>
              </a:rPr>
              <a:t> uses </a:t>
            </a:r>
            <a:r>
              <a:rPr lang="en-US" sz="2400" b="1" dirty="0">
                <a:latin typeface="Karla" pitchFamily="2" charset="0"/>
              </a:rPr>
              <a:t>directed </a:t>
            </a:r>
            <a:r>
              <a:rPr lang="en-US" sz="2400" b="1" dirty="0" err="1">
                <a:latin typeface="Karla" pitchFamily="2" charset="0"/>
              </a:rPr>
              <a:t>acyclical</a:t>
            </a:r>
            <a:r>
              <a:rPr lang="en-US" sz="2400" b="1" dirty="0">
                <a:latin typeface="Karla" pitchFamily="2" charset="0"/>
              </a:rPr>
              <a:t> graph to coordinate execution </a:t>
            </a:r>
            <a:r>
              <a:rPr lang="en-US" sz="2400" dirty="0">
                <a:latin typeface="Karla" pitchFamily="2" charset="0"/>
              </a:rPr>
              <a:t>of parallelized code across processors.</a:t>
            </a:r>
          </a:p>
          <a:p>
            <a:pPr marL="800100" lvl="1" indent="-342900">
              <a:buFont typeface="Arial" panose="020B0604020202020204" pitchFamily="34" charset="0"/>
              <a:buChar char="•"/>
            </a:pPr>
            <a:r>
              <a:rPr lang="en-US" sz="2400" dirty="0">
                <a:latin typeface="Karla" pitchFamily="2" charset="0"/>
              </a:rPr>
              <a:t>Upstream actions are completed before downstream nodes.</a:t>
            </a:r>
          </a:p>
          <a:p>
            <a:pPr marL="800100" lvl="1" indent="-342900">
              <a:buFont typeface="Arial" panose="020B0604020202020204" pitchFamily="34" charset="0"/>
              <a:buChar char="•"/>
            </a:pPr>
            <a:r>
              <a:rPr lang="en-US" sz="2400" b="1" dirty="0">
                <a:latin typeface="Karla" pitchFamily="2" charset="0"/>
              </a:rPr>
              <a:t>Scaling out </a:t>
            </a:r>
            <a:r>
              <a:rPr lang="en-US" sz="2400" dirty="0">
                <a:latin typeface="Karla" pitchFamily="2" charset="0"/>
              </a:rPr>
              <a:t>(i.e. add workers) can improve performances of complex workloads, however, create overhead that can reduces gains.</a:t>
            </a:r>
          </a:p>
          <a:p>
            <a:pPr marL="800100" lvl="1" indent="-342900">
              <a:buFont typeface="Arial" panose="020B0604020202020204" pitchFamily="34" charset="0"/>
              <a:buChar char="•"/>
            </a:pPr>
            <a:r>
              <a:rPr lang="en-US" sz="2400" dirty="0">
                <a:latin typeface="Karla" pitchFamily="2" charset="0"/>
              </a:rPr>
              <a:t>In case of failure, the step to reach a </a:t>
            </a:r>
            <a:r>
              <a:rPr lang="en-US" sz="2400" b="1" dirty="0">
                <a:latin typeface="Karla" pitchFamily="2" charset="0"/>
              </a:rPr>
              <a:t>node can be repeated </a:t>
            </a:r>
            <a:r>
              <a:rPr lang="en-US" sz="2400" dirty="0">
                <a:latin typeface="Karla" pitchFamily="2" charset="0"/>
              </a:rPr>
              <a:t>from the beginning without disturbing the rest of the process.</a:t>
            </a:r>
          </a:p>
        </p:txBody>
      </p:sp>
    </p:spTree>
    <p:extLst>
      <p:ext uri="{BB962C8B-B14F-4D97-AF65-F5344CB8AC3E}">
        <p14:creationId xmlns:p14="http://schemas.microsoft.com/office/powerpoint/2010/main" val="1151213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a:t>
            </a:r>
            <a:r>
              <a:rPr lang="en-US" sz="2600" dirty="0" err="1"/>
              <a:t>Dask</a:t>
            </a:r>
            <a:r>
              <a:rPr lang="en-US" sz="2600" dirty="0"/>
              <a:t>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b="1" dirty="0"/>
              <a:t>6: Exercise: Exploratory Data Analysis with DASK</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52851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a:t>
            </a:r>
            <a:r>
              <a:rPr lang="en-US" sz="2600" dirty="0" err="1"/>
              <a:t>Dask</a:t>
            </a:r>
            <a:r>
              <a:rPr lang="en-US" sz="2600" dirty="0"/>
              <a:t>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b="1" dirty="0"/>
              <a:t>7: Exercise: Visualize Directed Acyclic Graphs (DAGs)</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2998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a:t>
            </a:r>
            <a:r>
              <a:rPr lang="en-US" sz="2600" dirty="0" err="1"/>
              <a:t>Dask</a:t>
            </a:r>
            <a:r>
              <a:rPr lang="en-US" sz="2600" dirty="0"/>
              <a:t>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dirty="0"/>
              <a:t>7: Exercise: Visualize Directed Acyclic Graphs (DAGs)</a:t>
            </a:r>
          </a:p>
          <a:p>
            <a:pPr>
              <a:spcAft>
                <a:spcPts val="600"/>
              </a:spcAft>
            </a:pPr>
            <a:r>
              <a:rPr lang="en-US" sz="2600" b="1" dirty="0"/>
              <a:t>8: Task Scheduling</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8946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Task scheduling</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3046988"/>
          </a:xfrm>
          <a:prstGeom prst="rect">
            <a:avLst/>
          </a:prstGeom>
        </p:spPr>
        <p:txBody>
          <a:bodyPr wrap="square">
            <a:spAutoFit/>
          </a:bodyPr>
          <a:lstStyle/>
          <a:p>
            <a:pPr marL="285750" indent="-285750">
              <a:buFont typeface="Arial" panose="020B0604020202020204" pitchFamily="34" charset="0"/>
              <a:buChar char="•"/>
            </a:pPr>
            <a:r>
              <a:rPr lang="en-US" sz="2400" dirty="0" err="1">
                <a:latin typeface="Karla" pitchFamily="2" charset="0"/>
              </a:rPr>
              <a:t>Dask</a:t>
            </a:r>
            <a:r>
              <a:rPr lang="en-US" sz="2400" dirty="0">
                <a:latin typeface="Karla" pitchFamily="2" charset="0"/>
              </a:rPr>
              <a:t> performs the so called lazy computations. Until you run the method .compute() all what </a:t>
            </a:r>
            <a:r>
              <a:rPr lang="en-US" sz="2400" dirty="0" err="1">
                <a:latin typeface="Karla" pitchFamily="2" charset="0"/>
              </a:rPr>
              <a:t>Dask</a:t>
            </a:r>
            <a:r>
              <a:rPr lang="en-US" sz="2400" dirty="0">
                <a:latin typeface="Karla" pitchFamily="2" charset="0"/>
              </a:rPr>
              <a:t> does is to split the process into smaller logical pieces (save memory).</a:t>
            </a:r>
          </a:p>
          <a:p>
            <a:endParaRPr lang="en-US" sz="2400" dirty="0">
              <a:latin typeface="Karla" pitchFamily="2" charset="0"/>
            </a:endParaRPr>
          </a:p>
          <a:p>
            <a:pPr marL="285750" indent="-285750">
              <a:buFont typeface="Arial" panose="020B0604020202020204" pitchFamily="34" charset="0"/>
              <a:buChar char="•"/>
            </a:pPr>
            <a:r>
              <a:rPr lang="en-US" sz="2400" dirty="0">
                <a:latin typeface="Karla" pitchFamily="2" charset="0"/>
              </a:rPr>
              <a:t>Even though the process is defined, the number of resources assigned and the place where the result will be stored are note assigned because the scheduler assign them dynamically. This allow to recover from worker failure.</a:t>
            </a:r>
          </a:p>
        </p:txBody>
      </p:sp>
    </p:spTree>
    <p:extLst>
      <p:ext uri="{BB962C8B-B14F-4D97-AF65-F5344CB8AC3E}">
        <p14:creationId xmlns:p14="http://schemas.microsoft.com/office/powerpoint/2010/main" val="162956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b="1" dirty="0"/>
              <a:t>1: Communications</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4966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Task scheduling &lt;</a:t>
            </a:r>
            <a:r>
              <a:rPr lang="en-US" sz="4000" b="1" dirty="0" err="1"/>
              <a:t>cont</a:t>
            </a:r>
            <a:r>
              <a:rPr lang="en-US" sz="4000" b="1" dirty="0"/>
              <a:t>&gt;</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4832092"/>
          </a:xfrm>
          <a:prstGeom prst="rect">
            <a:avLst/>
          </a:prstGeom>
        </p:spPr>
        <p:txBody>
          <a:bodyPr wrap="square">
            <a:spAutoFit/>
          </a:bodyPr>
          <a:lstStyle/>
          <a:p>
            <a:pPr marL="285750" indent="-285750">
              <a:buFont typeface="Arial" panose="020B0604020202020204" pitchFamily="34" charset="0"/>
              <a:buChar char="•"/>
            </a:pPr>
            <a:r>
              <a:rPr lang="en-US" sz="2400" dirty="0" err="1">
                <a:latin typeface="Karla" pitchFamily="2" charset="0"/>
              </a:rPr>
              <a:t>Dask</a:t>
            </a:r>
            <a:r>
              <a:rPr lang="en-US" sz="2400" dirty="0">
                <a:latin typeface="Karla" pitchFamily="2" charset="0"/>
              </a:rPr>
              <a:t> uses a central scheduler to orchestrate the work. It splits the workload among different servers which unlikely they are perfectly the same for load, power or access to data. Due to these conditions, scheduler needs to promptly react to avoid bottlenecks that will affect overall runtime.</a:t>
            </a:r>
          </a:p>
          <a:p>
            <a:endParaRPr lang="en-US" sz="2000" dirty="0">
              <a:latin typeface="Karla" pitchFamily="2" charset="0"/>
            </a:endParaRPr>
          </a:p>
          <a:p>
            <a:pPr marL="285750" indent="-285750">
              <a:buFont typeface="Arial" panose="020B0604020202020204" pitchFamily="34" charset="0"/>
              <a:buChar char="•"/>
            </a:pPr>
            <a:r>
              <a:rPr lang="en-US" sz="2400" dirty="0">
                <a:latin typeface="Karla" pitchFamily="2" charset="0"/>
              </a:rPr>
              <a:t>For best performance, a </a:t>
            </a:r>
            <a:r>
              <a:rPr lang="en-US" sz="2400" dirty="0" err="1">
                <a:latin typeface="Karla" pitchFamily="2" charset="0"/>
              </a:rPr>
              <a:t>Dask</a:t>
            </a:r>
            <a:r>
              <a:rPr lang="en-US" sz="2400" dirty="0">
                <a:latin typeface="Karla" pitchFamily="2" charset="0"/>
              </a:rPr>
              <a:t> cluster should use a distributed file system (S3, HDFS) to back its data storage. Assuming there are two nodes like in the image below and data are stored in one. In order to perform computation in the other node we have to move the data from one to the other creating an overhead proportional to the size of the data. The remedy is to split data minimizing the number of data to broadcast across different local machines.</a:t>
            </a:r>
          </a:p>
        </p:txBody>
      </p:sp>
    </p:spTree>
    <p:extLst>
      <p:ext uri="{BB962C8B-B14F-4D97-AF65-F5344CB8AC3E}">
        <p14:creationId xmlns:p14="http://schemas.microsoft.com/office/powerpoint/2010/main" val="1224609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a:t>
            </a:r>
            <a:r>
              <a:rPr lang="en-US" sz="2600" dirty="0" err="1"/>
              <a:t>Dask</a:t>
            </a:r>
            <a:r>
              <a:rPr lang="en-US" sz="2600" dirty="0"/>
              <a:t>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dirty="0"/>
              <a:t>7: Exercise: Visualize Directed Acyclic Graphs (DAGs)</a:t>
            </a:r>
          </a:p>
          <a:p>
            <a:pPr>
              <a:spcAft>
                <a:spcPts val="600"/>
              </a:spcAft>
            </a:pPr>
            <a:r>
              <a:rPr lang="en-US" sz="2600" dirty="0"/>
              <a:t>8: Task Scheduling</a:t>
            </a:r>
          </a:p>
          <a:p>
            <a:pPr>
              <a:spcAft>
                <a:spcPts val="600"/>
              </a:spcAft>
            </a:pPr>
            <a:r>
              <a:rPr lang="en-US" sz="2600" b="1" dirty="0"/>
              <a:t>9: Exercise: Manipulate Structured Data</a:t>
            </a:r>
          </a:p>
          <a:p>
            <a:pPr>
              <a:spcAft>
                <a:spcPts val="600"/>
              </a:spcAft>
            </a:pP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10463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fontScale="92500" lnSpcReduction="10000"/>
          </a:bodyPr>
          <a:lstStyle/>
          <a:p>
            <a:pPr>
              <a:spcAft>
                <a:spcPts val="600"/>
              </a:spcAft>
            </a:pPr>
            <a:r>
              <a:rPr lang="en-US" sz="2600" dirty="0"/>
              <a:t>1: Communications</a:t>
            </a:r>
          </a:p>
          <a:p>
            <a:pPr>
              <a:spcAft>
                <a:spcPts val="600"/>
              </a:spcAft>
            </a:pPr>
            <a:r>
              <a:rPr lang="en-US" sz="2600" dirty="0"/>
              <a:t>2: Motivations</a:t>
            </a:r>
          </a:p>
          <a:p>
            <a:pPr>
              <a:spcAft>
                <a:spcPts val="600"/>
              </a:spcAft>
            </a:pPr>
            <a:r>
              <a:rPr lang="en-US" sz="2600" dirty="0"/>
              <a:t>3: </a:t>
            </a:r>
            <a:r>
              <a:rPr lang="en-US" sz="2600" dirty="0" err="1"/>
              <a:t>Dask</a:t>
            </a:r>
            <a:r>
              <a:rPr lang="en-US" sz="2600" dirty="0"/>
              <a:t>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dirty="0"/>
              <a:t>7: Exercise: Visualize Directed Acyclic Graphs (DAGs)</a:t>
            </a:r>
          </a:p>
          <a:p>
            <a:pPr>
              <a:spcAft>
                <a:spcPts val="600"/>
              </a:spcAft>
            </a:pPr>
            <a:r>
              <a:rPr lang="en-US" sz="2600" dirty="0"/>
              <a:t>8: Task Scheduling</a:t>
            </a:r>
          </a:p>
          <a:p>
            <a:pPr>
              <a:spcAft>
                <a:spcPts val="600"/>
              </a:spcAft>
            </a:pPr>
            <a:r>
              <a:rPr lang="en-US" sz="2600" dirty="0"/>
              <a:t>9: Exercise: Manipulate Structured Data</a:t>
            </a:r>
          </a:p>
          <a:p>
            <a:pPr>
              <a:spcAft>
                <a:spcPts val="600"/>
              </a:spcAft>
            </a:pPr>
            <a:r>
              <a:rPr lang="en-US" sz="2600" b="1" dirty="0"/>
              <a:t>10: </a:t>
            </a:r>
            <a:r>
              <a:rPr lang="en-US" sz="2600" b="1" dirty="0" err="1"/>
              <a:t>Dask</a:t>
            </a:r>
            <a:r>
              <a:rPr lang="en-US" sz="2600" b="1" dirty="0"/>
              <a:t> Review and Limitations</a:t>
            </a:r>
          </a:p>
          <a:p>
            <a:pPr>
              <a:spcAft>
                <a:spcPts val="600"/>
              </a:spcAft>
            </a:pP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207769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err="1"/>
              <a:t>Dask</a:t>
            </a:r>
            <a:r>
              <a:rPr lang="en-US" sz="4000" b="1" dirty="0"/>
              <a:t> Review</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4154984"/>
          </a:xfrm>
          <a:prstGeom prst="rect">
            <a:avLst/>
          </a:prstGeom>
        </p:spPr>
        <p:txBody>
          <a:bodyPr wrap="square">
            <a:spAutoFit/>
          </a:bodyPr>
          <a:lstStyle/>
          <a:p>
            <a:pPr marL="800100" lvl="1" indent="-342900">
              <a:buFont typeface="Arial" panose="020B0604020202020204" pitchFamily="34" charset="0"/>
              <a:buChar char="•"/>
            </a:pPr>
            <a:r>
              <a:rPr lang="en-US" sz="2400" dirty="0" err="1">
                <a:latin typeface="Karla" pitchFamily="2" charset="0"/>
              </a:rPr>
              <a:t>Dask</a:t>
            </a:r>
            <a:r>
              <a:rPr lang="en-US" sz="2400" dirty="0">
                <a:latin typeface="Karla" pitchFamily="2" charset="0"/>
              </a:rPr>
              <a:t> can be used to scale popular Python libraries such as Pandas and NumPy allowing </a:t>
            </a:r>
            <a:r>
              <a:rPr lang="en-US" sz="2400" b="1" dirty="0">
                <a:latin typeface="Karla" pitchFamily="2" charset="0"/>
              </a:rPr>
              <a:t>to analyze dataset with greater size </a:t>
            </a:r>
            <a:r>
              <a:rPr lang="en-US" sz="2400" dirty="0">
                <a:latin typeface="Karla" pitchFamily="2" charset="0"/>
              </a:rPr>
              <a:t>(&gt;8GB).</a:t>
            </a:r>
          </a:p>
          <a:p>
            <a:pPr marL="800100" lvl="1" indent="-342900">
              <a:buFont typeface="Arial" panose="020B0604020202020204" pitchFamily="34" charset="0"/>
              <a:buChar char="•"/>
            </a:pPr>
            <a:r>
              <a:rPr lang="en-US" sz="2400" dirty="0" err="1">
                <a:latin typeface="Karla" pitchFamily="2" charset="0"/>
              </a:rPr>
              <a:t>Dask</a:t>
            </a:r>
            <a:r>
              <a:rPr lang="en-US" sz="2400" dirty="0">
                <a:latin typeface="Karla" pitchFamily="2" charset="0"/>
              </a:rPr>
              <a:t> uses </a:t>
            </a:r>
            <a:r>
              <a:rPr lang="en-US" sz="2400" b="1" dirty="0">
                <a:latin typeface="Karla" pitchFamily="2" charset="0"/>
              </a:rPr>
              <a:t>directed </a:t>
            </a:r>
            <a:r>
              <a:rPr lang="en-US" sz="2400" b="1" dirty="0" err="1">
                <a:latin typeface="Karla" pitchFamily="2" charset="0"/>
              </a:rPr>
              <a:t>acyclical</a:t>
            </a:r>
            <a:r>
              <a:rPr lang="en-US" sz="2400" b="1" dirty="0">
                <a:latin typeface="Karla" pitchFamily="2" charset="0"/>
              </a:rPr>
              <a:t> graph to coordinate execution </a:t>
            </a:r>
            <a:r>
              <a:rPr lang="en-US" sz="2400" dirty="0">
                <a:latin typeface="Karla" pitchFamily="2" charset="0"/>
              </a:rPr>
              <a:t>of parallelized code across processors.</a:t>
            </a:r>
          </a:p>
          <a:p>
            <a:pPr marL="800100" lvl="1" indent="-342900">
              <a:buFont typeface="Arial" panose="020B0604020202020204" pitchFamily="34" charset="0"/>
              <a:buChar char="•"/>
            </a:pPr>
            <a:r>
              <a:rPr lang="en-US" sz="2400" dirty="0">
                <a:latin typeface="Karla" pitchFamily="2" charset="0"/>
              </a:rPr>
              <a:t>Upstream actions are completed before downstream nodes.</a:t>
            </a:r>
          </a:p>
          <a:p>
            <a:pPr marL="800100" lvl="1" indent="-342900">
              <a:buFont typeface="Arial" panose="020B0604020202020204" pitchFamily="34" charset="0"/>
              <a:buChar char="•"/>
            </a:pPr>
            <a:r>
              <a:rPr lang="en-US" sz="2400" b="1" dirty="0">
                <a:latin typeface="Karla" pitchFamily="2" charset="0"/>
              </a:rPr>
              <a:t>Scaling out </a:t>
            </a:r>
            <a:r>
              <a:rPr lang="en-US" sz="2400" dirty="0">
                <a:latin typeface="Karla" pitchFamily="2" charset="0"/>
              </a:rPr>
              <a:t>(i.e. add workers) can improve performances of complex workloads, however, create overhead that can reduces gains.</a:t>
            </a:r>
          </a:p>
          <a:p>
            <a:pPr marL="800100" lvl="1" indent="-342900">
              <a:buFont typeface="Arial" panose="020B0604020202020204" pitchFamily="34" charset="0"/>
              <a:buChar char="•"/>
            </a:pPr>
            <a:r>
              <a:rPr lang="en-US" sz="2400" dirty="0">
                <a:latin typeface="Karla" pitchFamily="2" charset="0"/>
              </a:rPr>
              <a:t>In case of failure, the step to reach a </a:t>
            </a:r>
            <a:r>
              <a:rPr lang="en-US" sz="2400" b="1" dirty="0">
                <a:latin typeface="Karla" pitchFamily="2" charset="0"/>
              </a:rPr>
              <a:t>node can be repeated </a:t>
            </a:r>
            <a:r>
              <a:rPr lang="en-US" sz="2400" dirty="0">
                <a:latin typeface="Karla" pitchFamily="2" charset="0"/>
              </a:rPr>
              <a:t>from the beginning without disturbing the rest of the process.</a:t>
            </a:r>
          </a:p>
        </p:txBody>
      </p:sp>
    </p:spTree>
    <p:extLst>
      <p:ext uri="{BB962C8B-B14F-4D97-AF65-F5344CB8AC3E}">
        <p14:creationId xmlns:p14="http://schemas.microsoft.com/office/powerpoint/2010/main" val="458297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err="1"/>
              <a:t>Dask</a:t>
            </a:r>
            <a:r>
              <a:rPr lang="en-US" sz="4000" b="1" dirty="0"/>
              <a:t> Limitations</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4616648"/>
          </a:xfrm>
          <a:prstGeom prst="rect">
            <a:avLst/>
          </a:prstGeom>
        </p:spPr>
        <p:txBody>
          <a:bodyPr wrap="square">
            <a:spAutoFit/>
          </a:bodyPr>
          <a:lstStyle/>
          <a:p>
            <a:pPr marL="800100" lvl="1" indent="-342900">
              <a:buFont typeface="Arial" panose="020B0604020202020204" pitchFamily="34" charset="0"/>
              <a:buChar char="•"/>
            </a:pPr>
            <a:r>
              <a:rPr lang="en-US" sz="2100" dirty="0" err="1">
                <a:latin typeface="Karla" pitchFamily="2" charset="0"/>
              </a:rPr>
              <a:t>Dask</a:t>
            </a:r>
            <a:r>
              <a:rPr lang="en-US" sz="2100" dirty="0">
                <a:latin typeface="Karla" pitchFamily="2" charset="0"/>
              </a:rPr>
              <a:t> </a:t>
            </a:r>
            <a:r>
              <a:rPr lang="en-US" sz="2100" dirty="0" err="1">
                <a:latin typeface="Karla" pitchFamily="2" charset="0"/>
              </a:rPr>
              <a:t>dataframe</a:t>
            </a:r>
            <a:r>
              <a:rPr lang="en-US" sz="2100" dirty="0">
                <a:latin typeface="Karla" pitchFamily="2" charset="0"/>
              </a:rPr>
              <a:t> are immutable. Functions such as pop and insert are not supported.</a:t>
            </a:r>
          </a:p>
          <a:p>
            <a:pPr marL="800100" lvl="1" indent="-342900">
              <a:buFont typeface="Arial" panose="020B0604020202020204" pitchFamily="34" charset="0"/>
              <a:buChar char="•"/>
            </a:pPr>
            <a:r>
              <a:rPr lang="en-US" sz="2100" dirty="0">
                <a:latin typeface="Karla" pitchFamily="2" charset="0"/>
              </a:rPr>
              <a:t>Does not allow for functions with a lot of shuffling like stack/unstack and melt.</a:t>
            </a:r>
          </a:p>
          <a:p>
            <a:pPr marL="800100" lvl="1" indent="-342900">
              <a:buFont typeface="Arial" panose="020B0604020202020204" pitchFamily="34" charset="0"/>
              <a:buChar char="•"/>
            </a:pPr>
            <a:r>
              <a:rPr lang="en-US" sz="2100" dirty="0">
                <a:latin typeface="Karla" pitchFamily="2" charset="0"/>
              </a:rPr>
              <a:t>Limit this operations after major filter and preprocessing.</a:t>
            </a:r>
          </a:p>
          <a:p>
            <a:pPr marL="800100" lvl="1" indent="-342900">
              <a:buFont typeface="Arial" panose="020B0604020202020204" pitchFamily="34" charset="0"/>
              <a:buChar char="•"/>
            </a:pPr>
            <a:r>
              <a:rPr lang="en-US" sz="2100" dirty="0">
                <a:latin typeface="Karla" pitchFamily="2" charset="0"/>
              </a:rPr>
              <a:t>Join, merge, </a:t>
            </a:r>
            <a:r>
              <a:rPr lang="en-US" sz="2100" dirty="0" err="1">
                <a:latin typeface="Karla" pitchFamily="2" charset="0"/>
              </a:rPr>
              <a:t>groupby</a:t>
            </a:r>
            <a:r>
              <a:rPr lang="en-US" sz="2100" dirty="0">
                <a:latin typeface="Karla" pitchFamily="2" charset="0"/>
              </a:rPr>
              <a:t>, and rolling are supported but expensive due to shuffling</a:t>
            </a:r>
          </a:p>
          <a:p>
            <a:pPr marL="800100" lvl="1" indent="-342900">
              <a:buFont typeface="Arial" panose="020B0604020202020204" pitchFamily="34" charset="0"/>
              <a:buChar char="•"/>
            </a:pPr>
            <a:r>
              <a:rPr lang="en-US" sz="2100" dirty="0">
                <a:latin typeface="Karla" pitchFamily="2" charset="0"/>
              </a:rPr>
              <a:t>Reset index starts sequential counting for each partitions.</a:t>
            </a:r>
          </a:p>
          <a:p>
            <a:pPr marL="800100" lvl="1" indent="-342900">
              <a:buFont typeface="Arial" panose="020B0604020202020204" pitchFamily="34" charset="0"/>
              <a:buChar char="•"/>
            </a:pPr>
            <a:r>
              <a:rPr lang="en-US" sz="2100" dirty="0">
                <a:latin typeface="Karla" pitchFamily="2" charset="0"/>
              </a:rPr>
              <a:t>Apply and </a:t>
            </a:r>
            <a:r>
              <a:rPr lang="en-US" sz="2100" dirty="0" err="1">
                <a:latin typeface="Karla" pitchFamily="2" charset="0"/>
              </a:rPr>
              <a:t>iterrow</a:t>
            </a:r>
            <a:r>
              <a:rPr lang="en-US" sz="2100" dirty="0">
                <a:latin typeface="Karla" pitchFamily="2" charset="0"/>
              </a:rPr>
              <a:t> are known to be inefficient in Pandas, the same for </a:t>
            </a:r>
            <a:r>
              <a:rPr lang="en-US" sz="2100" dirty="0" err="1">
                <a:latin typeface="Karla" pitchFamily="2" charset="0"/>
              </a:rPr>
              <a:t>Dask</a:t>
            </a:r>
            <a:endParaRPr lang="en-US" sz="2100" dirty="0">
              <a:latin typeface="Karla" pitchFamily="2" charset="0"/>
            </a:endParaRPr>
          </a:p>
          <a:p>
            <a:pPr marL="800100" lvl="1" indent="-342900">
              <a:buFont typeface="Arial" panose="020B0604020202020204" pitchFamily="34" charset="0"/>
              <a:buChar char="•"/>
            </a:pPr>
            <a:r>
              <a:rPr lang="en-US" sz="2100" dirty="0">
                <a:latin typeface="Karla" pitchFamily="2" charset="0"/>
              </a:rPr>
              <a:t>Use .division() to inspect how </a:t>
            </a:r>
            <a:r>
              <a:rPr lang="en-US" sz="2100" dirty="0" err="1">
                <a:latin typeface="Karla" pitchFamily="2" charset="0"/>
              </a:rPr>
              <a:t>DataFrame</a:t>
            </a:r>
            <a:r>
              <a:rPr lang="en-US" sz="2100" dirty="0">
                <a:latin typeface="Karla" pitchFamily="2" charset="0"/>
              </a:rPr>
              <a:t> has been partitioned.</a:t>
            </a:r>
          </a:p>
          <a:p>
            <a:pPr marL="800100" lvl="1" indent="-342900">
              <a:buFont typeface="Arial" panose="020B0604020202020204" pitchFamily="34" charset="0"/>
              <a:buChar char="•"/>
            </a:pPr>
            <a:r>
              <a:rPr lang="en-US" sz="2100" dirty="0">
                <a:latin typeface="Karla" pitchFamily="2" charset="0"/>
              </a:rPr>
              <a:t>For best performance partitions should be roughly equal. Use .repartition() method to balance across datasets.</a:t>
            </a:r>
          </a:p>
          <a:p>
            <a:pPr marL="800100" lvl="1" indent="-342900">
              <a:buFont typeface="Arial" panose="020B0604020202020204" pitchFamily="34" charset="0"/>
              <a:buChar char="•"/>
            </a:pPr>
            <a:r>
              <a:rPr lang="en-US" sz="2100" dirty="0">
                <a:latin typeface="Karla" pitchFamily="2" charset="0"/>
              </a:rPr>
              <a:t>For best performance sort by logical columns, partition by index and index should be presorted.</a:t>
            </a:r>
          </a:p>
        </p:txBody>
      </p:sp>
    </p:spTree>
    <p:extLst>
      <p:ext uri="{BB962C8B-B14F-4D97-AF65-F5344CB8AC3E}">
        <p14:creationId xmlns:p14="http://schemas.microsoft.com/office/powerpoint/2010/main" val="821922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2123658"/>
          </a:xfrm>
          <a:prstGeom prst="rect">
            <a:avLst/>
          </a:prstGeom>
          <a:noFill/>
        </p:spPr>
        <p:txBody>
          <a:bodyPr wrap="square" rtlCol="0">
            <a:spAutoFit/>
          </a:bodyPr>
          <a:lstStyle/>
          <a:p>
            <a:endParaRPr lang="en-US" sz="2400" dirty="0"/>
          </a:p>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78929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Communications</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b="1" dirty="0"/>
              <a:t>Feedback from week 2 reading</a:t>
            </a:r>
          </a:p>
          <a:p>
            <a:pPr>
              <a:spcAft>
                <a:spcPts val="600"/>
              </a:spcAft>
            </a:pPr>
            <a:endParaRPr lang="en-US" sz="2600" dirty="0"/>
          </a:p>
          <a:p>
            <a:pPr>
              <a:spcAft>
                <a:spcPts val="600"/>
              </a:spcAft>
            </a:pPr>
            <a:endParaRPr lang="en-US" sz="2600" dirty="0"/>
          </a:p>
          <a:p>
            <a:pPr>
              <a:spcAft>
                <a:spcPts val="600"/>
              </a:spcAft>
            </a:pPr>
            <a:r>
              <a:rPr lang="en-US" sz="2600" b="1" dirty="0"/>
              <a:t>Exercise week 2 (Kubernetes)</a:t>
            </a:r>
          </a:p>
        </p:txBody>
      </p:sp>
      <p:pic>
        <p:nvPicPr>
          <p:cNvPr id="5" name="Picture 4"/>
          <p:cNvPicPr>
            <a:picLocks noChangeAspect="1"/>
          </p:cNvPicPr>
          <p:nvPr/>
        </p:nvPicPr>
        <p:blipFill>
          <a:blip r:embed="rId2"/>
          <a:stretch>
            <a:fillRect/>
          </a:stretch>
        </p:blipFill>
        <p:spPr>
          <a:xfrm>
            <a:off x="0" y="2747131"/>
            <a:ext cx="12192000" cy="3059660"/>
          </a:xfrm>
          <a:prstGeom prst="rect">
            <a:avLst/>
          </a:prstGeom>
        </p:spPr>
      </p:pic>
    </p:spTree>
    <p:extLst>
      <p:ext uri="{BB962C8B-B14F-4D97-AF65-F5344CB8AC3E}">
        <p14:creationId xmlns:p14="http://schemas.microsoft.com/office/powerpoint/2010/main" val="2471587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Communications</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7" y="1316678"/>
            <a:ext cx="8867355" cy="4052791"/>
          </a:xfrm>
        </p:spPr>
        <p:txBody>
          <a:bodyPr>
            <a:normAutofit/>
          </a:bodyPr>
          <a:lstStyle/>
          <a:p>
            <a:pPr>
              <a:spcAft>
                <a:spcPts val="600"/>
              </a:spcAft>
            </a:pPr>
            <a:r>
              <a:rPr lang="en-US" sz="2600" b="1" dirty="0"/>
              <a:t>Feedback from week 2 reading</a:t>
            </a:r>
          </a:p>
          <a:p>
            <a:pPr>
              <a:spcAft>
                <a:spcPts val="600"/>
              </a:spcAft>
            </a:pPr>
            <a:endParaRPr lang="en-US" sz="2600" dirty="0"/>
          </a:p>
          <a:p>
            <a:pPr>
              <a:spcAft>
                <a:spcPts val="600"/>
              </a:spcAft>
            </a:pPr>
            <a:endParaRPr lang="en-US" sz="2600" dirty="0"/>
          </a:p>
          <a:p>
            <a:pPr>
              <a:spcAft>
                <a:spcPts val="600"/>
              </a:spcAft>
            </a:pPr>
            <a:r>
              <a:rPr lang="en-US" sz="2600" b="1" dirty="0"/>
              <a:t>Exercise week 2 (Kubernetes)</a:t>
            </a:r>
          </a:p>
        </p:txBody>
      </p:sp>
      <p:pic>
        <p:nvPicPr>
          <p:cNvPr id="8" name="Picture 7"/>
          <p:cNvPicPr>
            <a:picLocks noChangeAspect="1"/>
          </p:cNvPicPr>
          <p:nvPr/>
        </p:nvPicPr>
        <p:blipFill>
          <a:blip r:embed="rId2"/>
          <a:stretch>
            <a:fillRect/>
          </a:stretch>
        </p:blipFill>
        <p:spPr>
          <a:xfrm>
            <a:off x="1005843" y="2093361"/>
            <a:ext cx="10636623" cy="4076132"/>
          </a:xfrm>
          <a:prstGeom prst="rect">
            <a:avLst/>
          </a:prstGeom>
        </p:spPr>
      </p:pic>
    </p:spTree>
    <p:extLst>
      <p:ext uri="{BB962C8B-B14F-4D97-AF65-F5344CB8AC3E}">
        <p14:creationId xmlns:p14="http://schemas.microsoft.com/office/powerpoint/2010/main" val="193953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Communications</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b="1" dirty="0"/>
              <a:t>Feedback from week 2 reading</a:t>
            </a:r>
          </a:p>
          <a:p>
            <a:pPr>
              <a:spcAft>
                <a:spcPts val="600"/>
              </a:spcAft>
            </a:pPr>
            <a:endParaRPr lang="en-US" sz="2600" dirty="0"/>
          </a:p>
          <a:p>
            <a:pPr>
              <a:spcAft>
                <a:spcPts val="600"/>
              </a:spcAft>
            </a:pPr>
            <a:endParaRPr lang="en-US" sz="2600" dirty="0"/>
          </a:p>
          <a:p>
            <a:pPr>
              <a:spcAft>
                <a:spcPts val="600"/>
              </a:spcAft>
            </a:pPr>
            <a:r>
              <a:rPr lang="en-US" sz="2600" b="1" dirty="0"/>
              <a:t>Exercise week 2 (Kubernetes)</a:t>
            </a:r>
          </a:p>
        </p:txBody>
      </p:sp>
      <p:pic>
        <p:nvPicPr>
          <p:cNvPr id="4" name="Picture 3"/>
          <p:cNvPicPr>
            <a:picLocks noChangeAspect="1"/>
          </p:cNvPicPr>
          <p:nvPr/>
        </p:nvPicPr>
        <p:blipFill>
          <a:blip r:embed="rId2"/>
          <a:stretch>
            <a:fillRect/>
          </a:stretch>
        </p:blipFill>
        <p:spPr>
          <a:xfrm>
            <a:off x="13252" y="2263817"/>
            <a:ext cx="12192000" cy="3542974"/>
          </a:xfrm>
          <a:prstGeom prst="rect">
            <a:avLst/>
          </a:prstGeom>
        </p:spPr>
      </p:pic>
    </p:spTree>
    <p:extLst>
      <p:ext uri="{BB962C8B-B14F-4D97-AF65-F5344CB8AC3E}">
        <p14:creationId xmlns:p14="http://schemas.microsoft.com/office/powerpoint/2010/main" val="2011852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620436"/>
            <a:ext cx="8867355" cy="4052791"/>
          </a:xfrm>
        </p:spPr>
        <p:txBody>
          <a:bodyPr>
            <a:normAutofit/>
          </a:bodyPr>
          <a:lstStyle/>
          <a:p>
            <a:pPr>
              <a:spcAft>
                <a:spcPts val="600"/>
              </a:spcAft>
            </a:pPr>
            <a:r>
              <a:rPr lang="en-US" sz="2600" dirty="0"/>
              <a:t>1: Communications</a:t>
            </a:r>
          </a:p>
          <a:p>
            <a:pPr>
              <a:spcAft>
                <a:spcPts val="600"/>
              </a:spcAft>
            </a:pPr>
            <a:r>
              <a:rPr lang="en-US" sz="2600" b="1" dirty="0"/>
              <a:t>2: Motivations</a:t>
            </a:r>
          </a:p>
        </p:txBody>
      </p:sp>
    </p:spTree>
    <p:extLst>
      <p:ext uri="{BB962C8B-B14F-4D97-AF65-F5344CB8AC3E}">
        <p14:creationId xmlns:p14="http://schemas.microsoft.com/office/powerpoint/2010/main" val="243903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B83C426-8E7D-4A5A-904E-8DC36A838B44}"/>
              </a:ext>
            </a:extLst>
          </p:cNvPr>
          <p:cNvGrpSpPr/>
          <p:nvPr/>
        </p:nvGrpSpPr>
        <p:grpSpPr>
          <a:xfrm>
            <a:off x="2737071" y="1541884"/>
            <a:ext cx="2442872" cy="2105924"/>
            <a:chOff x="2737071" y="1541884"/>
            <a:chExt cx="2442872" cy="2105924"/>
          </a:xfrm>
        </p:grpSpPr>
        <p:sp>
          <p:nvSpPr>
            <p:cNvPr id="15" name="Hexagon 14">
              <a:extLst>
                <a:ext uri="{FF2B5EF4-FFF2-40B4-BE49-F238E27FC236}">
                  <a16:creationId xmlns:a16="http://schemas.microsoft.com/office/drawing/2014/main" id="{8E9517E1-C658-453A-BC95-FCE0E43E6E45}"/>
                </a:ext>
              </a:extLst>
            </p:cNvPr>
            <p:cNvSpPr/>
            <p:nvPr/>
          </p:nvSpPr>
          <p:spPr>
            <a:xfrm>
              <a:off x="2737071" y="1541884"/>
              <a:ext cx="2442872" cy="2105924"/>
            </a:xfrm>
            <a:prstGeom prst="hexagon">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Competitive Advantage</a:t>
              </a:r>
            </a:p>
            <a:p>
              <a:pPr algn="ctr"/>
              <a:endParaRPr lang="en-US" b="1" dirty="0">
                <a:latin typeface="Karla" pitchFamily="2" charset="0"/>
              </a:endParaRPr>
            </a:p>
            <a:p>
              <a:pPr algn="ctr"/>
              <a:endParaRPr lang="en-US" b="1" dirty="0">
                <a:latin typeface="Karla" pitchFamily="2" charset="0"/>
              </a:endParaRPr>
            </a:p>
            <a:p>
              <a:pPr algn="ctr"/>
              <a:r>
                <a:rPr lang="en-US" b="1" dirty="0">
                  <a:latin typeface="Karla" pitchFamily="2" charset="0"/>
                </a:rPr>
                <a:t> </a:t>
              </a:r>
            </a:p>
          </p:txBody>
        </p:sp>
        <p:pic>
          <p:nvPicPr>
            <p:cNvPr id="67" name="Graphic 66" descr="Money">
              <a:extLst>
                <a:ext uri="{FF2B5EF4-FFF2-40B4-BE49-F238E27FC236}">
                  <a16:creationId xmlns:a16="http://schemas.microsoft.com/office/drawing/2014/main" id="{C5434F23-EC21-4CCA-9774-BE3DC6FB1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571512" y="2479213"/>
              <a:ext cx="856111" cy="856111"/>
            </a:xfrm>
            <a:prstGeom prst="rect">
              <a:avLst/>
            </a:prstGeom>
          </p:spPr>
        </p:pic>
      </p:gr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Motivation</a:t>
            </a:r>
          </a:p>
        </p:txBody>
      </p:sp>
      <p:sp>
        <p:nvSpPr>
          <p:cNvPr id="32" name="Hexagon 31">
            <a:extLst>
              <a:ext uri="{FF2B5EF4-FFF2-40B4-BE49-F238E27FC236}">
                <a16:creationId xmlns:a16="http://schemas.microsoft.com/office/drawing/2014/main" id="{80682533-AFD2-452E-B07D-941A0D46E6A5}"/>
              </a:ext>
            </a:extLst>
          </p:cNvPr>
          <p:cNvSpPr/>
          <p:nvPr/>
        </p:nvSpPr>
        <p:spPr>
          <a:xfrm>
            <a:off x="4858354" y="2582328"/>
            <a:ext cx="2714126" cy="2273311"/>
          </a:xfrm>
          <a:prstGeom prst="hexagon">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How to enable it?</a:t>
            </a:r>
          </a:p>
        </p:txBody>
      </p:sp>
      <p:pic>
        <p:nvPicPr>
          <p:cNvPr id="6" name="Graphic 5" descr="Upward trend">
            <a:extLst>
              <a:ext uri="{FF2B5EF4-FFF2-40B4-BE49-F238E27FC236}">
                <a16:creationId xmlns:a16="http://schemas.microsoft.com/office/drawing/2014/main" id="{867634DA-0449-4568-8E8B-6BDB93C14D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7755" y="4691503"/>
            <a:ext cx="914400" cy="9144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26B642FA-1FAA-47F7-87C0-343554A8B29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100000" contrast="1000"/>
                    </a14:imgEffect>
                  </a14:imgLayer>
                </a14:imgProps>
              </a:ext>
              <a:ext uri="{28A0092B-C50C-407E-A947-70E740481C1C}">
                <a14:useLocalDpi xmlns:a14="http://schemas.microsoft.com/office/drawing/2010/main" val="0"/>
              </a:ext>
            </a:extLst>
          </a:blip>
          <a:stretch>
            <a:fillRect/>
          </a:stretch>
        </p:blipFill>
        <p:spPr>
          <a:xfrm>
            <a:off x="1855648" y="4832947"/>
            <a:ext cx="579433" cy="579433"/>
          </a:xfrm>
          <a:prstGeom prst="rect">
            <a:avLst/>
          </a:prstGeom>
        </p:spPr>
      </p:pic>
      <p:pic>
        <p:nvPicPr>
          <p:cNvPr id="69" name="Picture 68" descr="A close up of a logo&#10;&#10;Description automatically generated">
            <a:extLst>
              <a:ext uri="{FF2B5EF4-FFF2-40B4-BE49-F238E27FC236}">
                <a16:creationId xmlns:a16="http://schemas.microsoft.com/office/drawing/2014/main" id="{7D1F79E2-4221-4AA8-A188-F3DEE47FCF57}"/>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100000" contrast="1000"/>
                    </a14:imgEffect>
                  </a14:imgLayer>
                </a14:imgProps>
              </a:ext>
              <a:ext uri="{28A0092B-C50C-407E-A947-70E740481C1C}">
                <a14:useLocalDpi xmlns:a14="http://schemas.microsoft.com/office/drawing/2010/main" val="0"/>
              </a:ext>
            </a:extLst>
          </a:blip>
          <a:stretch>
            <a:fillRect/>
          </a:stretch>
        </p:blipFill>
        <p:spPr>
          <a:xfrm>
            <a:off x="2008048" y="4985347"/>
            <a:ext cx="579433" cy="579433"/>
          </a:xfrm>
          <a:prstGeom prst="rect">
            <a:avLst/>
          </a:prstGeom>
        </p:spPr>
      </p:pic>
      <p:grpSp>
        <p:nvGrpSpPr>
          <p:cNvPr id="19" name="Group 18">
            <a:extLst>
              <a:ext uri="{FF2B5EF4-FFF2-40B4-BE49-F238E27FC236}">
                <a16:creationId xmlns:a16="http://schemas.microsoft.com/office/drawing/2014/main" id="{293BC594-FF28-43F7-8B23-E8E97FF1E52B}"/>
              </a:ext>
            </a:extLst>
          </p:cNvPr>
          <p:cNvGrpSpPr/>
          <p:nvPr/>
        </p:nvGrpSpPr>
        <p:grpSpPr>
          <a:xfrm>
            <a:off x="2778131" y="3817520"/>
            <a:ext cx="2442872" cy="2204460"/>
            <a:chOff x="2778131" y="3817520"/>
            <a:chExt cx="2442872" cy="2204460"/>
          </a:xfrm>
        </p:grpSpPr>
        <p:sp>
          <p:nvSpPr>
            <p:cNvPr id="68" name="Hexagon 67">
              <a:extLst>
                <a:ext uri="{FF2B5EF4-FFF2-40B4-BE49-F238E27FC236}">
                  <a16:creationId xmlns:a16="http://schemas.microsoft.com/office/drawing/2014/main" id="{443FCC69-8954-41E0-BB20-B34305148DB1}"/>
                </a:ext>
              </a:extLst>
            </p:cNvPr>
            <p:cNvSpPr/>
            <p:nvPr/>
          </p:nvSpPr>
          <p:spPr>
            <a:xfrm>
              <a:off x="2778131" y="3817520"/>
              <a:ext cx="2442872" cy="2105924"/>
            </a:xfrm>
            <a:prstGeom prst="hexagon">
              <a:avLst/>
            </a:prstGeom>
            <a:solidFill>
              <a:schemeClr val="accent2">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From Analytics to Data Science Driven</a:t>
              </a:r>
            </a:p>
            <a:p>
              <a:pPr algn="ctr"/>
              <a:endParaRPr lang="en-US" b="1" dirty="0">
                <a:latin typeface="Karla" pitchFamily="2" charset="0"/>
              </a:endParaRPr>
            </a:p>
            <a:p>
              <a:pPr algn="ctr"/>
              <a:endParaRPr lang="en-US" b="1" dirty="0"/>
            </a:p>
          </p:txBody>
        </p:sp>
        <p:pic>
          <p:nvPicPr>
            <p:cNvPr id="71" name="Graphic 70" descr="Panda">
              <a:extLst>
                <a:ext uri="{FF2B5EF4-FFF2-40B4-BE49-F238E27FC236}">
                  <a16:creationId xmlns:a16="http://schemas.microsoft.com/office/drawing/2014/main" id="{DF03916E-A908-49E5-A5D3-C0F450E2A2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28019" y="5107580"/>
              <a:ext cx="914400" cy="914400"/>
            </a:xfrm>
            <a:prstGeom prst="rect">
              <a:avLst/>
            </a:prstGeom>
          </p:spPr>
        </p:pic>
      </p:grpSp>
      <p:grpSp>
        <p:nvGrpSpPr>
          <p:cNvPr id="16" name="Group 15">
            <a:extLst>
              <a:ext uri="{FF2B5EF4-FFF2-40B4-BE49-F238E27FC236}">
                <a16:creationId xmlns:a16="http://schemas.microsoft.com/office/drawing/2014/main" id="{4D57E48C-F861-4339-837F-056B2AFECD56}"/>
              </a:ext>
            </a:extLst>
          </p:cNvPr>
          <p:cNvGrpSpPr/>
          <p:nvPr/>
        </p:nvGrpSpPr>
        <p:grpSpPr>
          <a:xfrm>
            <a:off x="7230368" y="3790013"/>
            <a:ext cx="2442872" cy="2105924"/>
            <a:chOff x="5183846" y="4665979"/>
            <a:chExt cx="2442872" cy="2105924"/>
          </a:xfrm>
        </p:grpSpPr>
        <p:sp>
          <p:nvSpPr>
            <p:cNvPr id="72" name="Hexagon 71">
              <a:extLst>
                <a:ext uri="{FF2B5EF4-FFF2-40B4-BE49-F238E27FC236}">
                  <a16:creationId xmlns:a16="http://schemas.microsoft.com/office/drawing/2014/main" id="{2C67434A-4971-4FC8-991A-01C5AFBDC9AF}"/>
                </a:ext>
              </a:extLst>
            </p:cNvPr>
            <p:cNvSpPr/>
            <p:nvPr/>
          </p:nvSpPr>
          <p:spPr>
            <a:xfrm>
              <a:off x="5183846" y="4665979"/>
              <a:ext cx="2442872" cy="2105924"/>
            </a:xfrm>
            <a:prstGeom prst="hexagon">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Increasing Data</a:t>
              </a:r>
            </a:p>
            <a:p>
              <a:pPr algn="ctr"/>
              <a:endParaRPr lang="en-US" b="1" dirty="0">
                <a:latin typeface="Karla" pitchFamily="2" charset="0"/>
              </a:endParaRPr>
            </a:p>
            <a:p>
              <a:pPr algn="ctr"/>
              <a:endParaRPr lang="en-US" b="1" dirty="0">
                <a:latin typeface="Karla" pitchFamily="2" charset="0"/>
              </a:endParaRPr>
            </a:p>
            <a:p>
              <a:pPr algn="ctr"/>
              <a:endParaRPr lang="en-US" b="1" dirty="0"/>
            </a:p>
          </p:txBody>
        </p:sp>
        <p:pic>
          <p:nvPicPr>
            <p:cNvPr id="73" name="Graphic 72" descr="Upward trend">
              <a:extLst>
                <a:ext uri="{FF2B5EF4-FFF2-40B4-BE49-F238E27FC236}">
                  <a16:creationId xmlns:a16="http://schemas.microsoft.com/office/drawing/2014/main" id="{C3A82BFA-439F-4AA9-9E92-A68954405B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4393" y="5746448"/>
              <a:ext cx="914400" cy="914400"/>
            </a:xfrm>
            <a:prstGeom prst="rect">
              <a:avLst/>
            </a:prstGeom>
          </p:spPr>
        </p:pic>
      </p:grpSp>
      <p:grpSp>
        <p:nvGrpSpPr>
          <p:cNvPr id="17" name="Group 16">
            <a:extLst>
              <a:ext uri="{FF2B5EF4-FFF2-40B4-BE49-F238E27FC236}">
                <a16:creationId xmlns:a16="http://schemas.microsoft.com/office/drawing/2014/main" id="{8DE93788-B4F9-4915-A0C1-E34E731D9F4F}"/>
              </a:ext>
            </a:extLst>
          </p:cNvPr>
          <p:cNvGrpSpPr/>
          <p:nvPr/>
        </p:nvGrpSpPr>
        <p:grpSpPr>
          <a:xfrm>
            <a:off x="7213840" y="1529366"/>
            <a:ext cx="2442872" cy="2105924"/>
            <a:chOff x="7274445" y="1305432"/>
            <a:chExt cx="2442872" cy="2105924"/>
          </a:xfrm>
        </p:grpSpPr>
        <p:sp>
          <p:nvSpPr>
            <p:cNvPr id="74" name="Hexagon 73">
              <a:extLst>
                <a:ext uri="{FF2B5EF4-FFF2-40B4-BE49-F238E27FC236}">
                  <a16:creationId xmlns:a16="http://schemas.microsoft.com/office/drawing/2014/main" id="{CD0E8B76-53B2-4183-8058-04137D878EA1}"/>
                </a:ext>
              </a:extLst>
            </p:cNvPr>
            <p:cNvSpPr/>
            <p:nvPr/>
          </p:nvSpPr>
          <p:spPr>
            <a:xfrm>
              <a:off x="7274445" y="1305432"/>
              <a:ext cx="2442872" cy="2105924"/>
            </a:xfrm>
            <a:prstGeom prst="hexagon">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Computing More Powerful</a:t>
              </a:r>
            </a:p>
            <a:p>
              <a:pPr algn="ctr"/>
              <a:endParaRPr lang="en-US" b="1" dirty="0">
                <a:latin typeface="Karla" pitchFamily="2" charset="0"/>
              </a:endParaRPr>
            </a:p>
            <a:p>
              <a:pPr algn="ctr"/>
              <a:endParaRPr lang="en-US" b="1" dirty="0"/>
            </a:p>
          </p:txBody>
        </p:sp>
        <p:pic>
          <p:nvPicPr>
            <p:cNvPr id="76" name="Graphic 75" descr="Laptop">
              <a:extLst>
                <a:ext uri="{FF2B5EF4-FFF2-40B4-BE49-F238E27FC236}">
                  <a16:creationId xmlns:a16="http://schemas.microsoft.com/office/drawing/2014/main" id="{634AE9D4-A792-46BA-AE70-6DCA085E92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43955" y="2493973"/>
              <a:ext cx="914400" cy="914400"/>
            </a:xfrm>
            <a:prstGeom prst="rect">
              <a:avLst/>
            </a:prstGeom>
          </p:spPr>
        </p:pic>
      </p:grpSp>
    </p:spTree>
    <p:extLst>
      <p:ext uri="{BB962C8B-B14F-4D97-AF65-F5344CB8AC3E}">
        <p14:creationId xmlns:p14="http://schemas.microsoft.com/office/powerpoint/2010/main" val="143884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err="1"/>
              <a:t>Dask</a:t>
            </a:r>
            <a:r>
              <a:rPr lang="en-US" sz="3800" b="1" dirty="0"/>
              <a:t> API</a:t>
            </a:r>
          </a:p>
        </p:txBody>
      </p:sp>
      <p:graphicFrame>
        <p:nvGraphicFramePr>
          <p:cNvPr id="4" name="Table 3"/>
          <p:cNvGraphicFramePr>
            <a:graphicFrameLocks noGrp="1"/>
          </p:cNvGraphicFramePr>
          <p:nvPr>
            <p:extLst>
              <p:ext uri="{D42A27DB-BD31-4B8C-83A1-F6EECF244321}">
                <p14:modId xmlns:p14="http://schemas.microsoft.com/office/powerpoint/2010/main" val="2007288877"/>
              </p:ext>
            </p:extLst>
          </p:nvPr>
        </p:nvGraphicFramePr>
        <p:xfrm>
          <a:off x="926824" y="2189796"/>
          <a:ext cx="10274576" cy="1828800"/>
        </p:xfrm>
        <a:graphic>
          <a:graphicData uri="http://schemas.openxmlformats.org/drawingml/2006/table">
            <a:tbl>
              <a:tblPr firstRow="1" bandRow="1">
                <a:tableStyleId>{073A0DAA-6AF3-43AB-8588-CEC1D06C72B9}</a:tableStyleId>
              </a:tblPr>
              <a:tblGrid>
                <a:gridCol w="2568644">
                  <a:extLst>
                    <a:ext uri="{9D8B030D-6E8A-4147-A177-3AD203B41FA5}">
                      <a16:colId xmlns:a16="http://schemas.microsoft.com/office/drawing/2014/main" val="20000"/>
                    </a:ext>
                  </a:extLst>
                </a:gridCol>
                <a:gridCol w="2568644">
                  <a:extLst>
                    <a:ext uri="{9D8B030D-6E8A-4147-A177-3AD203B41FA5}">
                      <a16:colId xmlns:a16="http://schemas.microsoft.com/office/drawing/2014/main" val="20001"/>
                    </a:ext>
                  </a:extLst>
                </a:gridCol>
                <a:gridCol w="2568644">
                  <a:extLst>
                    <a:ext uri="{9D8B030D-6E8A-4147-A177-3AD203B41FA5}">
                      <a16:colId xmlns:a16="http://schemas.microsoft.com/office/drawing/2014/main" val="20002"/>
                    </a:ext>
                  </a:extLst>
                </a:gridCol>
                <a:gridCol w="2568644">
                  <a:extLst>
                    <a:ext uri="{9D8B030D-6E8A-4147-A177-3AD203B41FA5}">
                      <a16:colId xmlns:a16="http://schemas.microsoft.com/office/drawing/2014/main" val="20003"/>
                    </a:ext>
                  </a:extLst>
                </a:gridCol>
              </a:tblGrid>
              <a:tr h="370840">
                <a:tc>
                  <a:txBody>
                    <a:bodyPr/>
                    <a:lstStyle/>
                    <a:p>
                      <a:r>
                        <a:rPr lang="en-US" sz="2400" dirty="0"/>
                        <a:t>Dataset type</a:t>
                      </a:r>
                    </a:p>
                  </a:txBody>
                  <a:tcPr/>
                </a:tc>
                <a:tc>
                  <a:txBody>
                    <a:bodyPr/>
                    <a:lstStyle/>
                    <a:p>
                      <a:r>
                        <a:rPr lang="en-US" sz="2400" dirty="0"/>
                        <a:t>Size range</a:t>
                      </a:r>
                    </a:p>
                  </a:txBody>
                  <a:tcPr/>
                </a:tc>
                <a:tc>
                  <a:txBody>
                    <a:bodyPr/>
                    <a:lstStyle/>
                    <a:p>
                      <a:r>
                        <a:rPr lang="en-US" sz="2400" dirty="0"/>
                        <a:t>Fits in RAM?</a:t>
                      </a:r>
                    </a:p>
                  </a:txBody>
                  <a:tcPr/>
                </a:tc>
                <a:tc>
                  <a:txBody>
                    <a:bodyPr/>
                    <a:lstStyle/>
                    <a:p>
                      <a:r>
                        <a:rPr lang="en-US" sz="2400" dirty="0"/>
                        <a:t>Fits on local</a:t>
                      </a:r>
                      <a:r>
                        <a:rPr lang="en-US" sz="2400" baseline="0" dirty="0"/>
                        <a:t> disk?</a:t>
                      </a:r>
                      <a:endParaRPr lang="en-US" sz="2400" dirty="0"/>
                    </a:p>
                  </a:txBody>
                  <a:tcPr/>
                </a:tc>
                <a:extLst>
                  <a:ext uri="{0D108BD9-81ED-4DB2-BD59-A6C34878D82A}">
                    <a16:rowId xmlns:a16="http://schemas.microsoft.com/office/drawing/2014/main" val="10000"/>
                  </a:ext>
                </a:extLst>
              </a:tr>
              <a:tr h="370840">
                <a:tc>
                  <a:txBody>
                    <a:bodyPr/>
                    <a:lstStyle/>
                    <a:p>
                      <a:pPr algn="ctr"/>
                      <a:r>
                        <a:rPr lang="en-US" sz="2400" dirty="0"/>
                        <a:t>Small dataset</a:t>
                      </a:r>
                    </a:p>
                  </a:txBody>
                  <a:tcPr/>
                </a:tc>
                <a:tc>
                  <a:txBody>
                    <a:bodyPr/>
                    <a:lstStyle/>
                    <a:p>
                      <a:pPr algn="ctr"/>
                      <a:r>
                        <a:rPr lang="en-US" sz="2400" dirty="0"/>
                        <a:t>Less than 2-4 GB</a:t>
                      </a:r>
                    </a:p>
                  </a:txBody>
                  <a:tcPr/>
                </a:tc>
                <a:tc>
                  <a:txBody>
                    <a:bodyPr/>
                    <a:lstStyle/>
                    <a:p>
                      <a:pPr algn="ctr"/>
                      <a:r>
                        <a:rPr lang="en-US" sz="2400" dirty="0"/>
                        <a:t>Yes</a:t>
                      </a:r>
                    </a:p>
                  </a:txBody>
                  <a:tcPr/>
                </a:tc>
                <a:tc>
                  <a:txBody>
                    <a:bodyPr/>
                    <a:lstStyle/>
                    <a:p>
                      <a:pPr algn="ctr"/>
                      <a:r>
                        <a:rPr lang="en-US" sz="2400" dirty="0"/>
                        <a:t>Yes</a:t>
                      </a:r>
                    </a:p>
                  </a:txBody>
                  <a:tcPr/>
                </a:tc>
                <a:extLst>
                  <a:ext uri="{0D108BD9-81ED-4DB2-BD59-A6C34878D82A}">
                    <a16:rowId xmlns:a16="http://schemas.microsoft.com/office/drawing/2014/main" val="10001"/>
                  </a:ext>
                </a:extLst>
              </a:tr>
              <a:tr h="370840">
                <a:tc>
                  <a:txBody>
                    <a:bodyPr/>
                    <a:lstStyle/>
                    <a:p>
                      <a:pPr algn="ctr"/>
                      <a:r>
                        <a:rPr lang="en-US" sz="2400" dirty="0"/>
                        <a:t>Medium dataset</a:t>
                      </a:r>
                    </a:p>
                  </a:txBody>
                  <a:tcPr/>
                </a:tc>
                <a:tc>
                  <a:txBody>
                    <a:bodyPr/>
                    <a:lstStyle/>
                    <a:p>
                      <a:pPr algn="ctr"/>
                      <a:r>
                        <a:rPr lang="en-US" sz="2400" dirty="0"/>
                        <a:t>Less than 2 TB</a:t>
                      </a:r>
                    </a:p>
                  </a:txBody>
                  <a:tcPr/>
                </a:tc>
                <a:tc>
                  <a:txBody>
                    <a:bodyPr/>
                    <a:lstStyle/>
                    <a:p>
                      <a:pPr algn="ctr"/>
                      <a:r>
                        <a:rPr lang="en-US" sz="2400" dirty="0"/>
                        <a:t>No</a:t>
                      </a:r>
                    </a:p>
                  </a:txBody>
                  <a:tcPr/>
                </a:tc>
                <a:tc>
                  <a:txBody>
                    <a:bodyPr/>
                    <a:lstStyle/>
                    <a:p>
                      <a:pPr algn="ctr"/>
                      <a:r>
                        <a:rPr lang="en-US" sz="2400" dirty="0"/>
                        <a:t>Yes</a:t>
                      </a:r>
                    </a:p>
                  </a:txBody>
                  <a:tcPr/>
                </a:tc>
                <a:extLst>
                  <a:ext uri="{0D108BD9-81ED-4DB2-BD59-A6C34878D82A}">
                    <a16:rowId xmlns:a16="http://schemas.microsoft.com/office/drawing/2014/main" val="10002"/>
                  </a:ext>
                </a:extLst>
              </a:tr>
              <a:tr h="370840">
                <a:tc>
                  <a:txBody>
                    <a:bodyPr/>
                    <a:lstStyle/>
                    <a:p>
                      <a:pPr algn="ctr"/>
                      <a:r>
                        <a:rPr lang="en-US" sz="2400" dirty="0"/>
                        <a:t>Large dataset</a:t>
                      </a:r>
                    </a:p>
                  </a:txBody>
                  <a:tcPr/>
                </a:tc>
                <a:tc>
                  <a:txBody>
                    <a:bodyPr/>
                    <a:lstStyle/>
                    <a:p>
                      <a:pPr algn="ctr"/>
                      <a:r>
                        <a:rPr lang="en-US" sz="2400" dirty="0"/>
                        <a:t>Greater than 2 TB</a:t>
                      </a:r>
                    </a:p>
                  </a:txBody>
                  <a:tcPr/>
                </a:tc>
                <a:tc>
                  <a:txBody>
                    <a:bodyPr/>
                    <a:lstStyle/>
                    <a:p>
                      <a:pPr algn="ctr"/>
                      <a:r>
                        <a:rPr lang="en-US" sz="2400" dirty="0"/>
                        <a:t>No</a:t>
                      </a:r>
                    </a:p>
                  </a:txBody>
                  <a:tcPr/>
                </a:tc>
                <a:tc>
                  <a:txBody>
                    <a:bodyPr/>
                    <a:lstStyle/>
                    <a:p>
                      <a:pPr algn="ctr"/>
                      <a:r>
                        <a:rPr lang="en-US" sz="2400" dirty="0"/>
                        <a:t>No </a:t>
                      </a:r>
                    </a:p>
                  </a:txBody>
                  <a:tcPr/>
                </a:tc>
                <a:extLst>
                  <a:ext uri="{0D108BD9-81ED-4DB2-BD59-A6C34878D82A}">
                    <a16:rowId xmlns:a16="http://schemas.microsoft.com/office/drawing/2014/main" val="10003"/>
                  </a:ext>
                </a:extLst>
              </a:tr>
            </a:tbl>
          </a:graphicData>
        </a:graphic>
      </p:graphicFrame>
      <p:sp>
        <p:nvSpPr>
          <p:cNvPr id="6" name="Rectangle 5"/>
          <p:cNvSpPr/>
          <p:nvPr/>
        </p:nvSpPr>
        <p:spPr>
          <a:xfrm>
            <a:off x="6915766" y="5245413"/>
            <a:ext cx="4164922" cy="369332"/>
          </a:xfrm>
          <a:prstGeom prst="rect">
            <a:avLst/>
          </a:prstGeom>
        </p:spPr>
        <p:txBody>
          <a:bodyPr wrap="none">
            <a:spAutoFit/>
          </a:bodyPr>
          <a:lstStyle/>
          <a:p>
            <a:pPr algn="r"/>
            <a:r>
              <a:rPr lang="en-US" dirty="0">
                <a:latin typeface="Karla" pitchFamily="2" charset="0"/>
              </a:rPr>
              <a:t>Adapted from Data Science with </a:t>
            </a:r>
            <a:r>
              <a:rPr lang="en-US" dirty="0" err="1">
                <a:latin typeface="Karla" pitchFamily="2" charset="0"/>
              </a:rPr>
              <a:t>Dask</a:t>
            </a:r>
            <a:endParaRPr lang="en-US" dirty="0">
              <a:latin typeface="Karla" pitchFamily="2" charset="0"/>
            </a:endParaRPr>
          </a:p>
        </p:txBody>
      </p:sp>
    </p:spTree>
    <p:extLst>
      <p:ext uri="{BB962C8B-B14F-4D97-AF65-F5344CB8AC3E}">
        <p14:creationId xmlns:p14="http://schemas.microsoft.com/office/powerpoint/2010/main" val="202341883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5984</TotalTime>
  <Words>1758</Words>
  <Application>Microsoft Office PowerPoint</Application>
  <PresentationFormat>Widescreen</PresentationFormat>
  <Paragraphs>310</Paragraphs>
  <Slides>35</Slides>
  <Notes>14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35</vt:i4>
      </vt:variant>
    </vt:vector>
  </HeadingPairs>
  <TitlesOfParts>
    <vt:vector size="42" baseType="lpstr">
      <vt:lpstr>Arial</vt:lpstr>
      <vt:lpstr>Calibri</vt:lpstr>
      <vt:lpstr>Calibri Light</vt:lpstr>
      <vt:lpstr>Karla</vt:lpstr>
      <vt:lpstr>Custom Design</vt:lpstr>
      <vt:lpstr>1_Custom Design</vt:lpstr>
      <vt:lpstr>GEC_template</vt:lpstr>
      <vt:lpstr>Lecture 4: Dask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andrea porelli</cp:lastModifiedBy>
  <cp:revision>315</cp:revision>
  <cp:lastPrinted>2020-01-30T04:24:14Z</cp:lastPrinted>
  <dcterms:created xsi:type="dcterms:W3CDTF">2020-01-23T20:36:42Z</dcterms:created>
  <dcterms:modified xsi:type="dcterms:W3CDTF">2020-02-18T20:15:07Z</dcterms:modified>
</cp:coreProperties>
</file>